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1"/>
  </p:sldMasterIdLst>
  <p:notesMasterIdLst>
    <p:notesMasterId r:id="rId25"/>
  </p:notesMasterIdLst>
  <p:sldIdLst>
    <p:sldId id="260" r:id="rId2"/>
    <p:sldId id="261" r:id="rId3"/>
    <p:sldId id="262" r:id="rId4"/>
    <p:sldId id="263" r:id="rId5"/>
    <p:sldId id="268" r:id="rId6"/>
    <p:sldId id="266" r:id="rId7"/>
    <p:sldId id="267" r:id="rId8"/>
    <p:sldId id="269" r:id="rId9"/>
    <p:sldId id="270" r:id="rId10"/>
    <p:sldId id="284" r:id="rId11"/>
    <p:sldId id="285" r:id="rId12"/>
    <p:sldId id="286" r:id="rId13"/>
    <p:sldId id="274" r:id="rId14"/>
    <p:sldId id="275" r:id="rId15"/>
    <p:sldId id="276" r:id="rId16"/>
    <p:sldId id="277" r:id="rId17"/>
    <p:sldId id="278" r:id="rId18"/>
    <p:sldId id="281" r:id="rId19"/>
    <p:sldId id="282" r:id="rId20"/>
    <p:sldId id="271" r:id="rId21"/>
    <p:sldId id="273" r:id="rId22"/>
    <p:sldId id="272" r:id="rId23"/>
    <p:sldId id="28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35"/>
    <p:restoredTop sz="94643"/>
  </p:normalViewPr>
  <p:slideViewPr>
    <p:cSldViewPr snapToGrid="0" snapToObjects="1">
      <p:cViewPr varScale="1">
        <p:scale>
          <a:sx n="65" d="100"/>
          <a:sy n="65" d="100"/>
        </p:scale>
        <p:origin x="-164"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13A80-0EFD-4E8E-9DC3-291F3861E13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C5E1F76-5D04-47F8-BC42-A698DF709F0E}">
      <dgm:prSet/>
      <dgm:spPr/>
      <dgm:t>
        <a:bodyPr/>
        <a:lstStyle/>
        <a:p>
          <a:pPr>
            <a:lnSpc>
              <a:spcPct val="100000"/>
            </a:lnSpc>
          </a:pPr>
          <a:r>
            <a:rPr lang="fr-CA"/>
            <a:t>Favoriser la distanciation physique</a:t>
          </a:r>
          <a:endParaRPr lang="en-US" dirty="0"/>
        </a:p>
      </dgm:t>
    </dgm:pt>
    <dgm:pt modelId="{84689B00-801E-48E3-8565-F90AF2D6CCC1}" type="parTrans" cxnId="{8A1C0794-7B79-4BFE-8737-2140C52B2035}">
      <dgm:prSet/>
      <dgm:spPr/>
      <dgm:t>
        <a:bodyPr/>
        <a:lstStyle/>
        <a:p>
          <a:endParaRPr lang="en-US"/>
        </a:p>
      </dgm:t>
    </dgm:pt>
    <dgm:pt modelId="{5BEC861B-C788-402B-B906-02095597ECBA}" type="sibTrans" cxnId="{8A1C0794-7B79-4BFE-8737-2140C52B2035}">
      <dgm:prSet/>
      <dgm:spPr/>
      <dgm:t>
        <a:bodyPr/>
        <a:lstStyle/>
        <a:p>
          <a:endParaRPr lang="en-US"/>
        </a:p>
      </dgm:t>
    </dgm:pt>
    <dgm:pt modelId="{238518EF-07B1-4C20-8F64-70170ED6BA9D}">
      <dgm:prSet/>
      <dgm:spPr/>
      <dgm:t>
        <a:bodyPr/>
        <a:lstStyle/>
        <a:p>
          <a:pPr>
            <a:lnSpc>
              <a:spcPct val="100000"/>
            </a:lnSpc>
          </a:pPr>
          <a:r>
            <a:rPr lang="fr-CA"/>
            <a:t>Privilégier les activités extérieures</a:t>
          </a:r>
          <a:endParaRPr lang="en-US" dirty="0"/>
        </a:p>
      </dgm:t>
    </dgm:pt>
    <dgm:pt modelId="{41362551-A315-499C-847E-13CA1F4D2BCA}" type="parTrans" cxnId="{8BD87BD5-5E1F-4C51-9468-22D8F32156A7}">
      <dgm:prSet/>
      <dgm:spPr/>
      <dgm:t>
        <a:bodyPr/>
        <a:lstStyle/>
        <a:p>
          <a:endParaRPr lang="en-US"/>
        </a:p>
      </dgm:t>
    </dgm:pt>
    <dgm:pt modelId="{BEC47FE7-A484-4203-9C54-AA72FBAE1FBF}" type="sibTrans" cxnId="{8BD87BD5-5E1F-4C51-9468-22D8F32156A7}">
      <dgm:prSet/>
      <dgm:spPr/>
      <dgm:t>
        <a:bodyPr/>
        <a:lstStyle/>
        <a:p>
          <a:endParaRPr lang="en-US"/>
        </a:p>
      </dgm:t>
    </dgm:pt>
    <dgm:pt modelId="{F687ED14-1DC0-44C3-BDCF-20F69543AA1D}">
      <dgm:prSet/>
      <dgm:spPr/>
      <dgm:t>
        <a:bodyPr/>
        <a:lstStyle/>
        <a:p>
          <a:pPr>
            <a:lnSpc>
              <a:spcPct val="100000"/>
            </a:lnSpc>
          </a:pPr>
          <a:r>
            <a:rPr lang="fr-CA"/>
            <a:t>Limiter les contacts</a:t>
          </a:r>
          <a:endParaRPr lang="en-US"/>
        </a:p>
      </dgm:t>
    </dgm:pt>
    <dgm:pt modelId="{78BB5125-DE9B-4919-B243-4FD16A9A3491}" type="parTrans" cxnId="{1B0A0C17-C065-4E19-85D0-38EC7464661C}">
      <dgm:prSet/>
      <dgm:spPr/>
      <dgm:t>
        <a:bodyPr/>
        <a:lstStyle/>
        <a:p>
          <a:endParaRPr lang="en-US"/>
        </a:p>
      </dgm:t>
    </dgm:pt>
    <dgm:pt modelId="{107960DB-E238-4600-B08B-018E8B27670A}" type="sibTrans" cxnId="{1B0A0C17-C065-4E19-85D0-38EC7464661C}">
      <dgm:prSet/>
      <dgm:spPr/>
      <dgm:t>
        <a:bodyPr/>
        <a:lstStyle/>
        <a:p>
          <a:endParaRPr lang="en-US"/>
        </a:p>
      </dgm:t>
    </dgm:pt>
    <dgm:pt modelId="{F2CF173A-672F-44B6-891D-26A5BE6178DA}">
      <dgm:prSet/>
      <dgm:spPr/>
      <dgm:t>
        <a:bodyPr/>
        <a:lstStyle/>
        <a:p>
          <a:pPr>
            <a:lnSpc>
              <a:spcPct val="100000"/>
            </a:lnSpc>
          </a:pPr>
          <a:r>
            <a:rPr lang="fr-CA"/>
            <a:t>Mesures d’hygiènes rigoureuses</a:t>
          </a:r>
          <a:endParaRPr lang="en-US"/>
        </a:p>
      </dgm:t>
    </dgm:pt>
    <dgm:pt modelId="{7956F964-2F6A-40F5-B49E-2B7863B34C42}" type="parTrans" cxnId="{0D5ADFC1-68FF-4D83-89EB-254FF8FB3526}">
      <dgm:prSet/>
      <dgm:spPr/>
      <dgm:t>
        <a:bodyPr/>
        <a:lstStyle/>
        <a:p>
          <a:endParaRPr lang="en-US"/>
        </a:p>
      </dgm:t>
    </dgm:pt>
    <dgm:pt modelId="{147D4BEC-0D9B-483D-8C6C-AB21F884DA7F}" type="sibTrans" cxnId="{0D5ADFC1-68FF-4D83-89EB-254FF8FB3526}">
      <dgm:prSet/>
      <dgm:spPr/>
      <dgm:t>
        <a:bodyPr/>
        <a:lstStyle/>
        <a:p>
          <a:endParaRPr lang="en-US"/>
        </a:p>
      </dgm:t>
    </dgm:pt>
    <dgm:pt modelId="{AC1A1421-26EA-4EC7-A042-B87F4F6B218F}" type="pres">
      <dgm:prSet presAssocID="{8F213A80-0EFD-4E8E-9DC3-291F3861E136}" presName="root" presStyleCnt="0">
        <dgm:presLayoutVars>
          <dgm:dir/>
          <dgm:resizeHandles val="exact"/>
        </dgm:presLayoutVars>
      </dgm:prSet>
      <dgm:spPr/>
      <dgm:t>
        <a:bodyPr/>
        <a:lstStyle/>
        <a:p>
          <a:endParaRPr lang="fr-CA"/>
        </a:p>
      </dgm:t>
    </dgm:pt>
    <dgm:pt modelId="{86C54DA9-B380-4408-A109-95D37D5E8B72}" type="pres">
      <dgm:prSet presAssocID="{1C5E1F76-5D04-47F8-BC42-A698DF709F0E}" presName="compNode" presStyleCnt="0"/>
      <dgm:spPr/>
    </dgm:pt>
    <dgm:pt modelId="{6AB747E0-8C9E-40C0-A6A5-81BE08BD1767}" type="pres">
      <dgm:prSet presAssocID="{1C5E1F76-5D04-47F8-BC42-A698DF709F0E}" presName="bgRect" presStyleLbl="bgShp" presStyleIdx="0" presStyleCnt="4"/>
      <dgm:spPr/>
    </dgm:pt>
    <dgm:pt modelId="{BE6ADAE9-EE77-4B19-B820-41A797940E04}" type="pres">
      <dgm:prSet presAssocID="{1C5E1F76-5D04-47F8-BC42-A698DF709F0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wing Compass"/>
        </a:ext>
      </dgm:extLst>
    </dgm:pt>
    <dgm:pt modelId="{7AD19DAC-BA73-4013-BA9A-7BE7865CD8D1}" type="pres">
      <dgm:prSet presAssocID="{1C5E1F76-5D04-47F8-BC42-A698DF709F0E}" presName="spaceRect" presStyleCnt="0"/>
      <dgm:spPr/>
    </dgm:pt>
    <dgm:pt modelId="{4F94E723-9301-4FC6-BF14-100FCC007A72}" type="pres">
      <dgm:prSet presAssocID="{1C5E1F76-5D04-47F8-BC42-A698DF709F0E}" presName="parTx" presStyleLbl="revTx" presStyleIdx="0" presStyleCnt="4">
        <dgm:presLayoutVars>
          <dgm:chMax val="0"/>
          <dgm:chPref val="0"/>
        </dgm:presLayoutVars>
      </dgm:prSet>
      <dgm:spPr/>
      <dgm:t>
        <a:bodyPr/>
        <a:lstStyle/>
        <a:p>
          <a:endParaRPr lang="fr-CA"/>
        </a:p>
      </dgm:t>
    </dgm:pt>
    <dgm:pt modelId="{BAB6054C-0ADD-4E1F-AF99-1EF33F5D3405}" type="pres">
      <dgm:prSet presAssocID="{5BEC861B-C788-402B-B906-02095597ECBA}" presName="sibTrans" presStyleCnt="0"/>
      <dgm:spPr/>
    </dgm:pt>
    <dgm:pt modelId="{25E0C917-11EC-4D40-9D92-9B66587E5097}" type="pres">
      <dgm:prSet presAssocID="{238518EF-07B1-4C20-8F64-70170ED6BA9D}" presName="compNode" presStyleCnt="0"/>
      <dgm:spPr/>
    </dgm:pt>
    <dgm:pt modelId="{10F64C31-701F-4E60-8410-8409A07B46A0}" type="pres">
      <dgm:prSet presAssocID="{238518EF-07B1-4C20-8F64-70170ED6BA9D}" presName="bgRect" presStyleLbl="bgShp" presStyleIdx="1" presStyleCnt="4"/>
      <dgm:spPr/>
    </dgm:pt>
    <dgm:pt modelId="{222AA038-21C3-46FA-993F-BBB193C7C301}" type="pres">
      <dgm:prSet presAssocID="{238518EF-07B1-4C20-8F64-70170ED6BA9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noe"/>
        </a:ext>
      </dgm:extLst>
    </dgm:pt>
    <dgm:pt modelId="{8B7CE015-4B9D-4B1C-8ADC-77B711052FB7}" type="pres">
      <dgm:prSet presAssocID="{238518EF-07B1-4C20-8F64-70170ED6BA9D}" presName="spaceRect" presStyleCnt="0"/>
      <dgm:spPr/>
    </dgm:pt>
    <dgm:pt modelId="{12F7E161-2DE6-4D1B-A2B2-60EE33726D73}" type="pres">
      <dgm:prSet presAssocID="{238518EF-07B1-4C20-8F64-70170ED6BA9D}" presName="parTx" presStyleLbl="revTx" presStyleIdx="1" presStyleCnt="4">
        <dgm:presLayoutVars>
          <dgm:chMax val="0"/>
          <dgm:chPref val="0"/>
        </dgm:presLayoutVars>
      </dgm:prSet>
      <dgm:spPr/>
      <dgm:t>
        <a:bodyPr/>
        <a:lstStyle/>
        <a:p>
          <a:endParaRPr lang="fr-CA"/>
        </a:p>
      </dgm:t>
    </dgm:pt>
    <dgm:pt modelId="{17E04606-97AA-4334-ABF5-1D902B317848}" type="pres">
      <dgm:prSet presAssocID="{BEC47FE7-A484-4203-9C54-AA72FBAE1FBF}" presName="sibTrans" presStyleCnt="0"/>
      <dgm:spPr/>
    </dgm:pt>
    <dgm:pt modelId="{D9B7ECDE-28CD-4106-AEEA-77E9EF42986D}" type="pres">
      <dgm:prSet presAssocID="{F687ED14-1DC0-44C3-BDCF-20F69543AA1D}" presName="compNode" presStyleCnt="0"/>
      <dgm:spPr/>
    </dgm:pt>
    <dgm:pt modelId="{2B5A0F33-D4DB-4A63-B631-FED2371D15DE}" type="pres">
      <dgm:prSet presAssocID="{F687ED14-1DC0-44C3-BDCF-20F69543AA1D}" presName="bgRect" presStyleLbl="bgShp" presStyleIdx="2" presStyleCnt="4"/>
      <dgm:spPr/>
    </dgm:pt>
    <dgm:pt modelId="{30F99EBC-BC20-474B-A1FB-05D073EBECFE}" type="pres">
      <dgm:prSet presAssocID="{F687ED14-1DC0-44C3-BDCF-20F69543AA1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 sign"/>
        </a:ext>
      </dgm:extLst>
    </dgm:pt>
    <dgm:pt modelId="{35BF6332-1CFA-48FC-BB58-2371AAFC3CE8}" type="pres">
      <dgm:prSet presAssocID="{F687ED14-1DC0-44C3-BDCF-20F69543AA1D}" presName="spaceRect" presStyleCnt="0"/>
      <dgm:spPr/>
    </dgm:pt>
    <dgm:pt modelId="{5C52401D-67E0-4244-B792-B1F4FDC9B65E}" type="pres">
      <dgm:prSet presAssocID="{F687ED14-1DC0-44C3-BDCF-20F69543AA1D}" presName="parTx" presStyleLbl="revTx" presStyleIdx="2" presStyleCnt="4">
        <dgm:presLayoutVars>
          <dgm:chMax val="0"/>
          <dgm:chPref val="0"/>
        </dgm:presLayoutVars>
      </dgm:prSet>
      <dgm:spPr/>
      <dgm:t>
        <a:bodyPr/>
        <a:lstStyle/>
        <a:p>
          <a:endParaRPr lang="fr-CA"/>
        </a:p>
      </dgm:t>
    </dgm:pt>
    <dgm:pt modelId="{AB4E7E69-5510-4846-8959-051B47DA9237}" type="pres">
      <dgm:prSet presAssocID="{107960DB-E238-4600-B08B-018E8B27670A}" presName="sibTrans" presStyleCnt="0"/>
      <dgm:spPr/>
    </dgm:pt>
    <dgm:pt modelId="{4F40C90C-01C8-4389-8ED4-0019AC494388}" type="pres">
      <dgm:prSet presAssocID="{F2CF173A-672F-44B6-891D-26A5BE6178DA}" presName="compNode" presStyleCnt="0"/>
      <dgm:spPr/>
    </dgm:pt>
    <dgm:pt modelId="{662412D0-6AEA-4EB2-AAF8-66BD50C398FD}" type="pres">
      <dgm:prSet presAssocID="{F2CF173A-672F-44B6-891D-26A5BE6178DA}" presName="bgRect" presStyleLbl="bgShp" presStyleIdx="3" presStyleCnt="4"/>
      <dgm:spPr/>
    </dgm:pt>
    <dgm:pt modelId="{D9438B9A-0C98-4BD3-8BC2-8DA102712C58}" type="pres">
      <dgm:prSet presAssocID="{F2CF173A-672F-44B6-891D-26A5BE6178D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ler"/>
        </a:ext>
      </dgm:extLst>
    </dgm:pt>
    <dgm:pt modelId="{5811C5A0-159C-4D70-8B7A-44EF487E5B50}" type="pres">
      <dgm:prSet presAssocID="{F2CF173A-672F-44B6-891D-26A5BE6178DA}" presName="spaceRect" presStyleCnt="0"/>
      <dgm:spPr/>
    </dgm:pt>
    <dgm:pt modelId="{15106094-5361-4542-AD60-29FC846C35A9}" type="pres">
      <dgm:prSet presAssocID="{F2CF173A-672F-44B6-891D-26A5BE6178DA}" presName="parTx" presStyleLbl="revTx" presStyleIdx="3" presStyleCnt="4">
        <dgm:presLayoutVars>
          <dgm:chMax val="0"/>
          <dgm:chPref val="0"/>
        </dgm:presLayoutVars>
      </dgm:prSet>
      <dgm:spPr/>
      <dgm:t>
        <a:bodyPr/>
        <a:lstStyle/>
        <a:p>
          <a:endParaRPr lang="fr-CA"/>
        </a:p>
      </dgm:t>
    </dgm:pt>
  </dgm:ptLst>
  <dgm:cxnLst>
    <dgm:cxn modelId="{8A1C0794-7B79-4BFE-8737-2140C52B2035}" srcId="{8F213A80-0EFD-4E8E-9DC3-291F3861E136}" destId="{1C5E1F76-5D04-47F8-BC42-A698DF709F0E}" srcOrd="0" destOrd="0" parTransId="{84689B00-801E-48E3-8565-F90AF2D6CCC1}" sibTransId="{5BEC861B-C788-402B-B906-02095597ECBA}"/>
    <dgm:cxn modelId="{0D5ADFC1-68FF-4D83-89EB-254FF8FB3526}" srcId="{8F213A80-0EFD-4E8E-9DC3-291F3861E136}" destId="{F2CF173A-672F-44B6-891D-26A5BE6178DA}" srcOrd="3" destOrd="0" parTransId="{7956F964-2F6A-40F5-B49E-2B7863B34C42}" sibTransId="{147D4BEC-0D9B-483D-8C6C-AB21F884DA7F}"/>
    <dgm:cxn modelId="{59CFD60F-E75C-0347-80A4-59EEEB4E00A4}" type="presOf" srcId="{F2CF173A-672F-44B6-891D-26A5BE6178DA}" destId="{15106094-5361-4542-AD60-29FC846C35A9}" srcOrd="0" destOrd="0" presId="urn:microsoft.com/office/officeart/2018/2/layout/IconVerticalSolidList"/>
    <dgm:cxn modelId="{D056E011-CC9B-264D-AA69-C5CB470E9DB4}" type="presOf" srcId="{8F213A80-0EFD-4E8E-9DC3-291F3861E136}" destId="{AC1A1421-26EA-4EC7-A042-B87F4F6B218F}" srcOrd="0" destOrd="0" presId="urn:microsoft.com/office/officeart/2018/2/layout/IconVerticalSolidList"/>
    <dgm:cxn modelId="{AF617004-ABFC-C34B-938C-C47E864EAC82}" type="presOf" srcId="{1C5E1F76-5D04-47F8-BC42-A698DF709F0E}" destId="{4F94E723-9301-4FC6-BF14-100FCC007A72}" srcOrd="0" destOrd="0" presId="urn:microsoft.com/office/officeart/2018/2/layout/IconVerticalSolidList"/>
    <dgm:cxn modelId="{F820CB02-B6C0-8B44-B779-3E0A47FA5569}" type="presOf" srcId="{F687ED14-1DC0-44C3-BDCF-20F69543AA1D}" destId="{5C52401D-67E0-4244-B792-B1F4FDC9B65E}" srcOrd="0" destOrd="0" presId="urn:microsoft.com/office/officeart/2018/2/layout/IconVerticalSolidList"/>
    <dgm:cxn modelId="{8BD87BD5-5E1F-4C51-9468-22D8F32156A7}" srcId="{8F213A80-0EFD-4E8E-9DC3-291F3861E136}" destId="{238518EF-07B1-4C20-8F64-70170ED6BA9D}" srcOrd="1" destOrd="0" parTransId="{41362551-A315-499C-847E-13CA1F4D2BCA}" sibTransId="{BEC47FE7-A484-4203-9C54-AA72FBAE1FBF}"/>
    <dgm:cxn modelId="{9DF96266-6D6E-5F4E-83D7-75D86985CBAE}" type="presOf" srcId="{238518EF-07B1-4C20-8F64-70170ED6BA9D}" destId="{12F7E161-2DE6-4D1B-A2B2-60EE33726D73}" srcOrd="0" destOrd="0" presId="urn:microsoft.com/office/officeart/2018/2/layout/IconVerticalSolidList"/>
    <dgm:cxn modelId="{1B0A0C17-C065-4E19-85D0-38EC7464661C}" srcId="{8F213A80-0EFD-4E8E-9DC3-291F3861E136}" destId="{F687ED14-1DC0-44C3-BDCF-20F69543AA1D}" srcOrd="2" destOrd="0" parTransId="{78BB5125-DE9B-4919-B243-4FD16A9A3491}" sibTransId="{107960DB-E238-4600-B08B-018E8B27670A}"/>
    <dgm:cxn modelId="{51FEE3F9-0842-7448-8758-23DD9F5F0740}" type="presParOf" srcId="{AC1A1421-26EA-4EC7-A042-B87F4F6B218F}" destId="{86C54DA9-B380-4408-A109-95D37D5E8B72}" srcOrd="0" destOrd="0" presId="urn:microsoft.com/office/officeart/2018/2/layout/IconVerticalSolidList"/>
    <dgm:cxn modelId="{0F334E4A-3BE7-A848-950D-1BBAC98C2EAF}" type="presParOf" srcId="{86C54DA9-B380-4408-A109-95D37D5E8B72}" destId="{6AB747E0-8C9E-40C0-A6A5-81BE08BD1767}" srcOrd="0" destOrd="0" presId="urn:microsoft.com/office/officeart/2018/2/layout/IconVerticalSolidList"/>
    <dgm:cxn modelId="{C745BEAC-49A1-5847-9D6C-5CE75D38B053}" type="presParOf" srcId="{86C54DA9-B380-4408-A109-95D37D5E8B72}" destId="{BE6ADAE9-EE77-4B19-B820-41A797940E04}" srcOrd="1" destOrd="0" presId="urn:microsoft.com/office/officeart/2018/2/layout/IconVerticalSolidList"/>
    <dgm:cxn modelId="{5B2557C7-AB7F-7C44-AC20-850F150309B7}" type="presParOf" srcId="{86C54DA9-B380-4408-A109-95D37D5E8B72}" destId="{7AD19DAC-BA73-4013-BA9A-7BE7865CD8D1}" srcOrd="2" destOrd="0" presId="urn:microsoft.com/office/officeart/2018/2/layout/IconVerticalSolidList"/>
    <dgm:cxn modelId="{544BE1FC-2A43-5347-8E59-2D9B314F7378}" type="presParOf" srcId="{86C54DA9-B380-4408-A109-95D37D5E8B72}" destId="{4F94E723-9301-4FC6-BF14-100FCC007A72}" srcOrd="3" destOrd="0" presId="urn:microsoft.com/office/officeart/2018/2/layout/IconVerticalSolidList"/>
    <dgm:cxn modelId="{E29AFDAF-AC0D-C349-B628-5BA093DCE18D}" type="presParOf" srcId="{AC1A1421-26EA-4EC7-A042-B87F4F6B218F}" destId="{BAB6054C-0ADD-4E1F-AF99-1EF33F5D3405}" srcOrd="1" destOrd="0" presId="urn:microsoft.com/office/officeart/2018/2/layout/IconVerticalSolidList"/>
    <dgm:cxn modelId="{7E48F957-75B7-7A49-B4F4-BD2CF58F2EC8}" type="presParOf" srcId="{AC1A1421-26EA-4EC7-A042-B87F4F6B218F}" destId="{25E0C917-11EC-4D40-9D92-9B66587E5097}" srcOrd="2" destOrd="0" presId="urn:microsoft.com/office/officeart/2018/2/layout/IconVerticalSolidList"/>
    <dgm:cxn modelId="{BBC0EDC1-1753-8B40-B727-9BACB04E0BBC}" type="presParOf" srcId="{25E0C917-11EC-4D40-9D92-9B66587E5097}" destId="{10F64C31-701F-4E60-8410-8409A07B46A0}" srcOrd="0" destOrd="0" presId="urn:microsoft.com/office/officeart/2018/2/layout/IconVerticalSolidList"/>
    <dgm:cxn modelId="{32863507-17E9-9C44-8843-FE2B2C0806BD}" type="presParOf" srcId="{25E0C917-11EC-4D40-9D92-9B66587E5097}" destId="{222AA038-21C3-46FA-993F-BBB193C7C301}" srcOrd="1" destOrd="0" presId="urn:microsoft.com/office/officeart/2018/2/layout/IconVerticalSolidList"/>
    <dgm:cxn modelId="{B2883BC9-4165-2847-A5D4-63C772DF8017}" type="presParOf" srcId="{25E0C917-11EC-4D40-9D92-9B66587E5097}" destId="{8B7CE015-4B9D-4B1C-8ADC-77B711052FB7}" srcOrd="2" destOrd="0" presId="urn:microsoft.com/office/officeart/2018/2/layout/IconVerticalSolidList"/>
    <dgm:cxn modelId="{3E40658E-D7E6-A741-9ABF-A0A1F34CC197}" type="presParOf" srcId="{25E0C917-11EC-4D40-9D92-9B66587E5097}" destId="{12F7E161-2DE6-4D1B-A2B2-60EE33726D73}" srcOrd="3" destOrd="0" presId="urn:microsoft.com/office/officeart/2018/2/layout/IconVerticalSolidList"/>
    <dgm:cxn modelId="{22DFD2BE-80A7-2845-A0A9-EC9506D92DB8}" type="presParOf" srcId="{AC1A1421-26EA-4EC7-A042-B87F4F6B218F}" destId="{17E04606-97AA-4334-ABF5-1D902B317848}" srcOrd="3" destOrd="0" presId="urn:microsoft.com/office/officeart/2018/2/layout/IconVerticalSolidList"/>
    <dgm:cxn modelId="{1D51BCED-C26D-CD4F-8B80-B753EB964C15}" type="presParOf" srcId="{AC1A1421-26EA-4EC7-A042-B87F4F6B218F}" destId="{D9B7ECDE-28CD-4106-AEEA-77E9EF42986D}" srcOrd="4" destOrd="0" presId="urn:microsoft.com/office/officeart/2018/2/layout/IconVerticalSolidList"/>
    <dgm:cxn modelId="{E74A78C9-9D0D-8946-A060-FAADD9F1ED7C}" type="presParOf" srcId="{D9B7ECDE-28CD-4106-AEEA-77E9EF42986D}" destId="{2B5A0F33-D4DB-4A63-B631-FED2371D15DE}" srcOrd="0" destOrd="0" presId="urn:microsoft.com/office/officeart/2018/2/layout/IconVerticalSolidList"/>
    <dgm:cxn modelId="{313032E4-2C76-5049-9B18-96E59C0FB1B0}" type="presParOf" srcId="{D9B7ECDE-28CD-4106-AEEA-77E9EF42986D}" destId="{30F99EBC-BC20-474B-A1FB-05D073EBECFE}" srcOrd="1" destOrd="0" presId="urn:microsoft.com/office/officeart/2018/2/layout/IconVerticalSolidList"/>
    <dgm:cxn modelId="{A66112DD-B2C3-6543-97C5-2676690DDDC6}" type="presParOf" srcId="{D9B7ECDE-28CD-4106-AEEA-77E9EF42986D}" destId="{35BF6332-1CFA-48FC-BB58-2371AAFC3CE8}" srcOrd="2" destOrd="0" presId="urn:microsoft.com/office/officeart/2018/2/layout/IconVerticalSolidList"/>
    <dgm:cxn modelId="{EF55C889-E38F-3C45-814D-6DEEAB9157F8}" type="presParOf" srcId="{D9B7ECDE-28CD-4106-AEEA-77E9EF42986D}" destId="{5C52401D-67E0-4244-B792-B1F4FDC9B65E}" srcOrd="3" destOrd="0" presId="urn:microsoft.com/office/officeart/2018/2/layout/IconVerticalSolidList"/>
    <dgm:cxn modelId="{40D48BEE-F041-1045-BADF-43974F173D92}" type="presParOf" srcId="{AC1A1421-26EA-4EC7-A042-B87F4F6B218F}" destId="{AB4E7E69-5510-4846-8959-051B47DA9237}" srcOrd="5" destOrd="0" presId="urn:microsoft.com/office/officeart/2018/2/layout/IconVerticalSolidList"/>
    <dgm:cxn modelId="{94472FE8-1A5B-3840-BA03-630EDB520F4B}" type="presParOf" srcId="{AC1A1421-26EA-4EC7-A042-B87F4F6B218F}" destId="{4F40C90C-01C8-4389-8ED4-0019AC494388}" srcOrd="6" destOrd="0" presId="urn:microsoft.com/office/officeart/2018/2/layout/IconVerticalSolidList"/>
    <dgm:cxn modelId="{D0981BD7-FF52-BC4D-9960-62BC5FB47897}" type="presParOf" srcId="{4F40C90C-01C8-4389-8ED4-0019AC494388}" destId="{662412D0-6AEA-4EB2-AAF8-66BD50C398FD}" srcOrd="0" destOrd="0" presId="urn:microsoft.com/office/officeart/2018/2/layout/IconVerticalSolidList"/>
    <dgm:cxn modelId="{E1694566-CD23-224B-98B7-EFC305455737}" type="presParOf" srcId="{4F40C90C-01C8-4389-8ED4-0019AC494388}" destId="{D9438B9A-0C98-4BD3-8BC2-8DA102712C58}" srcOrd="1" destOrd="0" presId="urn:microsoft.com/office/officeart/2018/2/layout/IconVerticalSolidList"/>
    <dgm:cxn modelId="{CBD29C0C-5C29-1F49-B3B9-FAE20C922ECB}" type="presParOf" srcId="{4F40C90C-01C8-4389-8ED4-0019AC494388}" destId="{5811C5A0-159C-4D70-8B7A-44EF487E5B50}" srcOrd="2" destOrd="0" presId="urn:microsoft.com/office/officeart/2018/2/layout/IconVerticalSolidList"/>
    <dgm:cxn modelId="{6F7C27A0-409E-BF47-A1D1-D91CE066FEEF}" type="presParOf" srcId="{4F40C90C-01C8-4389-8ED4-0019AC494388}" destId="{15106094-5361-4542-AD60-29FC846C35A9}" srcOrd="3" destOrd="0" presId="urn:microsoft.com/office/officeart/2018/2/layout/IconVerticalSoli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3E329-669B-6E4D-81A5-0DC7DADD8877}" type="datetimeFigureOut">
              <a:rPr lang="fr-CA" smtClean="0"/>
              <a:t>2020-06-22</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E34C6-0332-F24B-AD36-C7A1A0F91B9E}" type="slidenum">
              <a:rPr lang="fr-CA" smtClean="0"/>
              <a:t>‹N°›</a:t>
            </a:fld>
            <a:endParaRPr lang="fr-CA"/>
          </a:p>
        </p:txBody>
      </p:sp>
    </p:spTree>
    <p:extLst>
      <p:ext uri="{BB962C8B-B14F-4D97-AF65-F5344CB8AC3E}">
        <p14:creationId xmlns:p14="http://schemas.microsoft.com/office/powerpoint/2010/main" val="1341204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C62E34C6-0332-F24B-AD36-C7A1A0F91B9E}" type="slidenum">
              <a:rPr lang="fr-CA" smtClean="0"/>
              <a:t>9</a:t>
            </a:fld>
            <a:endParaRPr lang="fr-CA"/>
          </a:p>
        </p:txBody>
      </p:sp>
    </p:spTree>
    <p:extLst>
      <p:ext uri="{BB962C8B-B14F-4D97-AF65-F5344CB8AC3E}">
        <p14:creationId xmlns:p14="http://schemas.microsoft.com/office/powerpoint/2010/main" val="418500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15B869-5EC3-B54E-87D6-034E0087107A}"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E9A-07D2-D940-8442-36B24043DF13}" type="slidenum">
              <a:rPr lang="en-US" smtClean="0"/>
              <a:t>‹N°›</a:t>
            </a:fld>
            <a:endParaRPr lang="en-US"/>
          </a:p>
        </p:txBody>
      </p:sp>
    </p:spTree>
    <p:extLst>
      <p:ext uri="{BB962C8B-B14F-4D97-AF65-F5344CB8AC3E}">
        <p14:creationId xmlns:p14="http://schemas.microsoft.com/office/powerpoint/2010/main" val="119182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5B869-5EC3-B54E-87D6-034E0087107A}"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E9A-07D2-D940-8442-36B24043DF13}" type="slidenum">
              <a:rPr lang="en-US" smtClean="0"/>
              <a:t>‹N°›</a:t>
            </a:fld>
            <a:endParaRPr lang="en-US"/>
          </a:p>
        </p:txBody>
      </p:sp>
    </p:spTree>
    <p:extLst>
      <p:ext uri="{BB962C8B-B14F-4D97-AF65-F5344CB8AC3E}">
        <p14:creationId xmlns:p14="http://schemas.microsoft.com/office/powerpoint/2010/main" val="6814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5B869-5EC3-B54E-87D6-034E0087107A}"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E9A-07D2-D940-8442-36B24043DF13}" type="slidenum">
              <a:rPr lang="en-US" smtClean="0"/>
              <a:t>‹N°›</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38226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5B869-5EC3-B54E-87D6-034E0087107A}"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E9A-07D2-D940-8442-36B24043DF13}" type="slidenum">
              <a:rPr lang="en-US" smtClean="0"/>
              <a:t>‹N°›</a:t>
            </a:fld>
            <a:endParaRPr lang="en-US"/>
          </a:p>
        </p:txBody>
      </p:sp>
    </p:spTree>
    <p:extLst>
      <p:ext uri="{BB962C8B-B14F-4D97-AF65-F5344CB8AC3E}">
        <p14:creationId xmlns:p14="http://schemas.microsoft.com/office/powerpoint/2010/main" val="2672927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5B869-5EC3-B54E-87D6-034E0087107A}"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E9A-07D2-D940-8442-36B24043DF13}" type="slidenum">
              <a:rPr lang="en-US" smtClean="0"/>
              <a:t>‹N°›</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05901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5B869-5EC3-B54E-87D6-034E0087107A}"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E9A-07D2-D940-8442-36B24043DF13}" type="slidenum">
              <a:rPr lang="en-US" smtClean="0"/>
              <a:t>‹N°›</a:t>
            </a:fld>
            <a:endParaRPr lang="en-US"/>
          </a:p>
        </p:txBody>
      </p:sp>
    </p:spTree>
    <p:extLst>
      <p:ext uri="{BB962C8B-B14F-4D97-AF65-F5344CB8AC3E}">
        <p14:creationId xmlns:p14="http://schemas.microsoft.com/office/powerpoint/2010/main" val="1245075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15B869-5EC3-B54E-87D6-034E0087107A}"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E9A-07D2-D940-8442-36B24043DF13}" type="slidenum">
              <a:rPr lang="en-US" smtClean="0"/>
              <a:t>‹N°›</a:t>
            </a:fld>
            <a:endParaRPr lang="en-US"/>
          </a:p>
        </p:txBody>
      </p:sp>
    </p:spTree>
    <p:extLst>
      <p:ext uri="{BB962C8B-B14F-4D97-AF65-F5344CB8AC3E}">
        <p14:creationId xmlns:p14="http://schemas.microsoft.com/office/powerpoint/2010/main" val="728555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15B869-5EC3-B54E-87D6-034E0087107A}"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E9A-07D2-D940-8442-36B24043DF13}" type="slidenum">
              <a:rPr lang="en-US" smtClean="0"/>
              <a:t>‹N°›</a:t>
            </a:fld>
            <a:endParaRPr lang="en-US"/>
          </a:p>
        </p:txBody>
      </p:sp>
    </p:spTree>
    <p:extLst>
      <p:ext uri="{BB962C8B-B14F-4D97-AF65-F5344CB8AC3E}">
        <p14:creationId xmlns:p14="http://schemas.microsoft.com/office/powerpoint/2010/main" val="108676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15B869-5EC3-B54E-87D6-034E0087107A}"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E9A-07D2-D940-8442-36B24043DF13}" type="slidenum">
              <a:rPr lang="en-US" smtClean="0"/>
              <a:t>‹N°›</a:t>
            </a:fld>
            <a:endParaRPr lang="en-US"/>
          </a:p>
        </p:txBody>
      </p:sp>
    </p:spTree>
    <p:extLst>
      <p:ext uri="{BB962C8B-B14F-4D97-AF65-F5344CB8AC3E}">
        <p14:creationId xmlns:p14="http://schemas.microsoft.com/office/powerpoint/2010/main" val="125054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5B869-5EC3-B54E-87D6-034E0087107A}"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E9A-07D2-D940-8442-36B24043DF13}" type="slidenum">
              <a:rPr lang="en-US" smtClean="0"/>
              <a:t>‹N°›</a:t>
            </a:fld>
            <a:endParaRPr lang="en-US"/>
          </a:p>
        </p:txBody>
      </p:sp>
    </p:spTree>
    <p:extLst>
      <p:ext uri="{BB962C8B-B14F-4D97-AF65-F5344CB8AC3E}">
        <p14:creationId xmlns:p14="http://schemas.microsoft.com/office/powerpoint/2010/main" val="304967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15B869-5EC3-B54E-87D6-034E0087107A}"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CDE9A-07D2-D940-8442-36B24043DF13}" type="slidenum">
              <a:rPr lang="en-US" smtClean="0"/>
              <a:t>‹N°›</a:t>
            </a:fld>
            <a:endParaRPr lang="en-US"/>
          </a:p>
        </p:txBody>
      </p:sp>
    </p:spTree>
    <p:extLst>
      <p:ext uri="{BB962C8B-B14F-4D97-AF65-F5344CB8AC3E}">
        <p14:creationId xmlns:p14="http://schemas.microsoft.com/office/powerpoint/2010/main" val="5940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15B869-5EC3-B54E-87D6-034E0087107A}" type="datetimeFigureOut">
              <a:rPr lang="en-US" smtClean="0"/>
              <a:t>6/22/2020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CDE9A-07D2-D940-8442-36B24043DF13}" type="slidenum">
              <a:rPr lang="en-US" smtClean="0"/>
              <a:t>‹N°›</a:t>
            </a:fld>
            <a:endParaRPr lang="en-US"/>
          </a:p>
        </p:txBody>
      </p:sp>
    </p:spTree>
    <p:extLst>
      <p:ext uri="{BB962C8B-B14F-4D97-AF65-F5344CB8AC3E}">
        <p14:creationId xmlns:p14="http://schemas.microsoft.com/office/powerpoint/2010/main" val="363630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15B869-5EC3-B54E-87D6-034E0087107A}" type="datetimeFigureOut">
              <a:rPr lang="en-US" smtClean="0"/>
              <a:t>6/22/2020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CDE9A-07D2-D940-8442-36B24043DF13}" type="slidenum">
              <a:rPr lang="en-US" smtClean="0"/>
              <a:t>‹N°›</a:t>
            </a:fld>
            <a:endParaRPr lang="en-US"/>
          </a:p>
        </p:txBody>
      </p:sp>
    </p:spTree>
    <p:extLst>
      <p:ext uri="{BB962C8B-B14F-4D97-AF65-F5344CB8AC3E}">
        <p14:creationId xmlns:p14="http://schemas.microsoft.com/office/powerpoint/2010/main" val="624307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5B869-5EC3-B54E-87D6-034E0087107A}" type="datetimeFigureOut">
              <a:rPr lang="en-US" smtClean="0"/>
              <a:t>6/22/2020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CDE9A-07D2-D940-8442-36B24043DF13}" type="slidenum">
              <a:rPr lang="en-US" smtClean="0"/>
              <a:t>‹N°›</a:t>
            </a:fld>
            <a:endParaRPr lang="en-US"/>
          </a:p>
        </p:txBody>
      </p:sp>
    </p:spTree>
    <p:extLst>
      <p:ext uri="{BB962C8B-B14F-4D97-AF65-F5344CB8AC3E}">
        <p14:creationId xmlns:p14="http://schemas.microsoft.com/office/powerpoint/2010/main" val="2055354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15B869-5EC3-B54E-87D6-034E0087107A}"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CDE9A-07D2-D940-8442-36B24043DF13}" type="slidenum">
              <a:rPr lang="en-US" smtClean="0"/>
              <a:t>‹N°›</a:t>
            </a:fld>
            <a:endParaRPr lang="en-US"/>
          </a:p>
        </p:txBody>
      </p:sp>
    </p:spTree>
    <p:extLst>
      <p:ext uri="{BB962C8B-B14F-4D97-AF65-F5344CB8AC3E}">
        <p14:creationId xmlns:p14="http://schemas.microsoft.com/office/powerpoint/2010/main" val="165888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5B869-5EC3-B54E-87D6-034E0087107A}"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FCDE9A-07D2-D940-8442-36B24043DF13}" type="slidenum">
              <a:rPr lang="en-US" smtClean="0"/>
              <a:t>‹N°›</a:t>
            </a:fld>
            <a:endParaRPr lang="en-US"/>
          </a:p>
        </p:txBody>
      </p:sp>
    </p:spTree>
    <p:extLst>
      <p:ext uri="{BB962C8B-B14F-4D97-AF65-F5344CB8AC3E}">
        <p14:creationId xmlns:p14="http://schemas.microsoft.com/office/powerpoint/2010/main" val="399067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15B869-5EC3-B54E-87D6-034E0087107A}" type="datetimeFigureOut">
              <a:rPr lang="en-US" smtClean="0"/>
              <a:t>6/22/2020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DFCDE9A-07D2-D940-8442-36B24043DF13}" type="slidenum">
              <a:rPr lang="en-US" smtClean="0"/>
              <a:t>‹N°›</a:t>
            </a:fld>
            <a:endParaRPr lang="en-US"/>
          </a:p>
        </p:txBody>
      </p:sp>
    </p:spTree>
    <p:extLst>
      <p:ext uri="{BB962C8B-B14F-4D97-AF65-F5344CB8AC3E}">
        <p14:creationId xmlns:p14="http://schemas.microsoft.com/office/powerpoint/2010/main" val="135048169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diagramData" Target="../diagrams/data1.xml"/><Relationship Id="rId18" Type="http://schemas.openxmlformats.org/officeDocument/2006/relationships/image" Target="../media/image11.png"/><Relationship Id="rId26" Type="http://schemas.microsoft.com/office/2007/relationships/hdphoto" Target="../media/hdphoto5.wdp"/><Relationship Id="rId3" Type="http://schemas.openxmlformats.org/officeDocument/2006/relationships/tags" Target="../tags/tag58.xml"/><Relationship Id="rId21" Type="http://schemas.microsoft.com/office/2007/relationships/hdphoto" Target="../media/hdphoto2.wdp"/><Relationship Id="rId7" Type="http://schemas.openxmlformats.org/officeDocument/2006/relationships/tags" Target="../tags/tag62.xml"/><Relationship Id="rId12" Type="http://schemas.openxmlformats.org/officeDocument/2006/relationships/slideLayout" Target="../slideLayouts/slideLayout2.xml"/><Relationship Id="rId17" Type="http://schemas.microsoft.com/office/2007/relationships/diagramDrawing" Target="../diagrams/drawing1.xml"/><Relationship Id="rId25" Type="http://schemas.microsoft.com/office/2007/relationships/hdphoto" Target="../media/hdphoto4.wdp"/><Relationship Id="rId2" Type="http://schemas.openxmlformats.org/officeDocument/2006/relationships/tags" Target="../tags/tag57.xml"/><Relationship Id="rId16" Type="http://schemas.openxmlformats.org/officeDocument/2006/relationships/diagramColors" Target="../diagrams/colors1.xml"/><Relationship Id="rId20" Type="http://schemas.openxmlformats.org/officeDocument/2006/relationships/image" Target="../media/image12.png"/><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24" Type="http://schemas.openxmlformats.org/officeDocument/2006/relationships/image" Target="../media/image14.png"/><Relationship Id="rId5" Type="http://schemas.openxmlformats.org/officeDocument/2006/relationships/tags" Target="../tags/tag60.xml"/><Relationship Id="rId15" Type="http://schemas.openxmlformats.org/officeDocument/2006/relationships/diagramQuickStyle" Target="../diagrams/quickStyle1.xml"/><Relationship Id="rId23" Type="http://schemas.microsoft.com/office/2007/relationships/hdphoto" Target="../media/hdphoto3.wdp"/><Relationship Id="rId10" Type="http://schemas.openxmlformats.org/officeDocument/2006/relationships/tags" Target="../tags/tag65.xml"/><Relationship Id="rId19" Type="http://schemas.microsoft.com/office/2007/relationships/hdphoto" Target="../media/hdphoto1.wdp"/><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diagramLayout" Target="../diagrams/layout1.xml"/><Relationship Id="rId22" Type="http://schemas.openxmlformats.org/officeDocument/2006/relationships/image" Target="../media/image13.png"/><Relationship Id="rId27"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9.xml"/><Relationship Id="rId7" Type="http://schemas.microsoft.com/office/2007/relationships/hdphoto" Target="../media/hdphoto6.wdp"/><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tags" Target="../tags/tag70.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3.xml"/><Relationship Id="rId7" Type="http://schemas.microsoft.com/office/2007/relationships/hdphoto" Target="../media/hdphoto7.wdp"/><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74.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7.xml"/><Relationship Id="rId7" Type="http://schemas.microsoft.com/office/2007/relationships/hdphoto" Target="../media/hdphoto8.wdp"/><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4.png"/><Relationship Id="rId5" Type="http://schemas.openxmlformats.org/officeDocument/2006/relationships/slideLayout" Target="../slideLayouts/slideLayout2.xml"/><Relationship Id="rId4" Type="http://schemas.openxmlformats.org/officeDocument/2006/relationships/tags" Target="../tags/tag78.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1.xml"/><Relationship Id="rId7" Type="http://schemas.microsoft.com/office/2007/relationships/hdphoto" Target="../media/hdphoto3.wdp"/><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3.png"/><Relationship Id="rId5" Type="http://schemas.openxmlformats.org/officeDocument/2006/relationships/slideLayout" Target="../slideLayouts/slideLayout2.xml"/><Relationship Id="rId4" Type="http://schemas.openxmlformats.org/officeDocument/2006/relationships/tags" Target="../tags/tag82.xml"/></Relationships>
</file>

<file path=ppt/slides/_rels/slide18.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tags" Target="../tags/tag94.xml"/><Relationship Id="rId2" Type="http://schemas.openxmlformats.org/officeDocument/2006/relationships/tags" Target="../tags/tag84.xml"/><Relationship Id="rId16" Type="http://schemas.microsoft.com/office/2007/relationships/hdphoto" Target="../media/hdphoto9.wdp"/><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5" Type="http://schemas.openxmlformats.org/officeDocument/2006/relationships/tags" Target="../tags/tag87.xml"/><Relationship Id="rId15" Type="http://schemas.openxmlformats.org/officeDocument/2006/relationships/image" Target="../media/image15.png"/><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tags" Target="../tags/tag107.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image" Target="../media/image16.png"/><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119.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10" Type="http://schemas.openxmlformats.org/officeDocument/2006/relationships/image" Target="../media/image3.png"/><Relationship Id="rId4" Type="http://schemas.openxmlformats.org/officeDocument/2006/relationships/tags" Target="../tags/tag115.xml"/><Relationship Id="rId9"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17.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tags" Target="../tags/tag126.xml"/></Relationships>
</file>

<file path=ppt/slides/_rels/slide3.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3.png"/><Relationship Id="rId5" Type="http://schemas.openxmlformats.org/officeDocument/2006/relationships/tags" Target="../tags/tag14.xml"/><Relationship Id="rId10" Type="http://schemas.openxmlformats.org/officeDocument/2006/relationships/slideLayout" Target="../slideLayouts/slideLayout2.xml"/><Relationship Id="rId4" Type="http://schemas.openxmlformats.org/officeDocument/2006/relationships/tags" Target="../tags/tag13.xml"/><Relationship Id="rId9" Type="http://schemas.openxmlformats.org/officeDocument/2006/relationships/tags" Target="../tags/tag18.xml"/></Relationships>
</file>

<file path=ppt/slides/_rels/slide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3.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4.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Layout" Target="../slideLayouts/slideLayout2.xml"/><Relationship Id="rId5" Type="http://schemas.openxmlformats.org/officeDocument/2006/relationships/tags" Target="../tags/tag2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s>
</file>

<file path=ppt/slides/_rels/slide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34.xml"/><Relationship Id="rId7"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BEE50C-4ECE-BF47-A578-421B6D2F780F}"/>
              </a:ext>
            </a:extLst>
          </p:cNvPr>
          <p:cNvSpPr>
            <a:spLocks noGrp="1"/>
          </p:cNvSpPr>
          <p:nvPr>
            <p:ph type="title"/>
            <p:custDataLst>
              <p:tags r:id="rId1"/>
            </p:custDataLst>
          </p:nvPr>
        </p:nvSpPr>
        <p:spPr>
          <a:xfrm>
            <a:off x="838200" y="2766218"/>
            <a:ext cx="10515600" cy="1325563"/>
          </a:xfrm>
        </p:spPr>
        <p:txBody>
          <a:bodyPr>
            <a:normAutofit fontScale="90000"/>
          </a:bodyPr>
          <a:lstStyle/>
          <a:p>
            <a:pPr algn="ctr"/>
            <a:r>
              <a:rPr lang="en-US" dirty="0"/>
              <a:t>BIENVENUE </a:t>
            </a:r>
            <a:r>
              <a:rPr lang="en-US" dirty="0" smtClean="0"/>
              <a:t>AUX CAMPS </a:t>
            </a:r>
            <a:r>
              <a:rPr lang="en-US" dirty="0"/>
              <a:t>DE JOUR </a:t>
            </a:r>
            <a:br>
              <a:rPr lang="en-US" dirty="0"/>
            </a:br>
            <a:r>
              <a:rPr lang="en-US" dirty="0"/>
              <a:t>VILLE DE MONT-SAINT-HILAIRE</a:t>
            </a:r>
            <a:br>
              <a:rPr lang="en-US" dirty="0"/>
            </a:br>
            <a:r>
              <a:rPr lang="en-US" dirty="0"/>
              <a:t/>
            </a:r>
            <a:br>
              <a:rPr lang="en-US" dirty="0"/>
            </a:br>
            <a:r>
              <a:rPr lang="en-US" dirty="0" err="1"/>
              <a:t>Édition</a:t>
            </a:r>
            <a:r>
              <a:rPr lang="en-US" dirty="0"/>
              <a:t> Covid-19</a:t>
            </a:r>
          </a:p>
        </p:txBody>
      </p:sp>
      <p:pic>
        <p:nvPicPr>
          <p:cNvPr id="3" name="Picture 35" descr="MSH Couleur_ 1 x 2"/>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4714498" y="668771"/>
            <a:ext cx="2450128" cy="146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681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528CCE8-0EB6-EA48-84B5-DD90D9381BFF}"/>
              </a:ext>
            </a:extLst>
          </p:cNvPr>
          <p:cNvSpPr>
            <a:spLocks noGrp="1"/>
          </p:cNvSpPr>
          <p:nvPr>
            <p:ph idx="1"/>
            <p:custDataLst>
              <p:tags r:id="rId1"/>
            </p:custDataLst>
          </p:nvPr>
        </p:nvSpPr>
        <p:spPr>
          <a:xfrm>
            <a:off x="677334" y="2414589"/>
            <a:ext cx="8596668" cy="3880773"/>
          </a:xfrm>
        </p:spPr>
        <p:txBody>
          <a:bodyPr>
            <a:normAutofit/>
          </a:bodyPr>
          <a:lstStyle/>
          <a:p>
            <a:pPr algn="just">
              <a:lnSpc>
                <a:spcPct val="150000"/>
              </a:lnSpc>
            </a:pPr>
            <a:r>
              <a:rPr lang="fr-FR" dirty="0"/>
              <a:t>Garder votre enfant à la maison lorsqu’il présente un symptôme de la Covid-19 aide grandement à sa propre sécurité́, ainsi qu’à celle des autres jeunes et du personnel travaillant aux Camps de jour. </a:t>
            </a:r>
          </a:p>
          <a:p>
            <a:pPr marL="0" indent="0" algn="just">
              <a:lnSpc>
                <a:spcPct val="150000"/>
              </a:lnSpc>
              <a:buNone/>
            </a:pPr>
            <a:endParaRPr lang="fr-FR" dirty="0"/>
          </a:p>
          <a:p>
            <a:pPr algn="just">
              <a:lnSpc>
                <a:spcPct val="150000"/>
              </a:lnSpc>
            </a:pPr>
            <a:r>
              <a:rPr lang="fr-FR" dirty="0"/>
              <a:t>La liste de symptômes de la Covid-19 se retrouve dans le Guide des parents, sur le site internet de la </a:t>
            </a:r>
            <a:r>
              <a:rPr lang="fr-FR" dirty="0" smtClean="0"/>
              <a:t>Ville</a:t>
            </a:r>
            <a:r>
              <a:rPr lang="fr-FR" dirty="0"/>
              <a:t>, ainsi que sur les sites internet des autorités publiques.</a:t>
            </a:r>
          </a:p>
        </p:txBody>
      </p:sp>
      <p:pic>
        <p:nvPicPr>
          <p:cNvPr id="1025" name="Picture 1" descr="page5image3821024">
            <a:extLst>
              <a:ext uri="{FF2B5EF4-FFF2-40B4-BE49-F238E27FC236}">
                <a16:creationId xmlns="" xmlns:a16="http://schemas.microsoft.com/office/drawing/2014/main" id="{8C032FD4-90A1-D04C-96B4-BBF633F0DD67}"/>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931985" y="816637"/>
            <a:ext cx="5662246" cy="108465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95751" y="6055294"/>
            <a:ext cx="1285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637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528CCE8-0EB6-EA48-84B5-DD90D9381BFF}"/>
              </a:ext>
            </a:extLst>
          </p:cNvPr>
          <p:cNvSpPr>
            <a:spLocks noGrp="1"/>
          </p:cNvSpPr>
          <p:nvPr>
            <p:ph idx="1"/>
            <p:custDataLst>
              <p:tags r:id="rId1"/>
            </p:custDataLst>
          </p:nvPr>
        </p:nvSpPr>
        <p:spPr>
          <a:xfrm>
            <a:off x="677334" y="2100690"/>
            <a:ext cx="8596668" cy="3880773"/>
          </a:xfrm>
        </p:spPr>
        <p:txBody>
          <a:bodyPr>
            <a:normAutofit/>
          </a:bodyPr>
          <a:lstStyle/>
          <a:p>
            <a:pPr marL="0" indent="0" algn="just">
              <a:lnSpc>
                <a:spcPct val="160000"/>
              </a:lnSpc>
              <a:buNone/>
            </a:pPr>
            <a:r>
              <a:rPr lang="fr-FR" dirty="0"/>
              <a:t>Les personnes présentant des symptômes faisant partie de la chaine de transmission de la COVID-19 seront exclues </a:t>
            </a:r>
            <a:r>
              <a:rPr lang="fr-FR"/>
              <a:t>des </a:t>
            </a:r>
            <a:r>
              <a:rPr lang="fr-FR" smtClean="0"/>
              <a:t>Camps </a:t>
            </a:r>
            <a:r>
              <a:rPr lang="fr-FR" dirty="0"/>
              <a:t>de jour. </a:t>
            </a:r>
          </a:p>
          <a:p>
            <a:pPr marL="0" indent="0" algn="just">
              <a:lnSpc>
                <a:spcPct val="160000"/>
              </a:lnSpc>
              <a:buNone/>
            </a:pPr>
            <a:r>
              <a:rPr lang="fr-FR" dirty="0"/>
              <a:t>Si votre enfant présente des symptômes durant la journée:</a:t>
            </a:r>
          </a:p>
          <a:p>
            <a:pPr lvl="1" algn="just">
              <a:lnSpc>
                <a:spcPct val="160000"/>
              </a:lnSpc>
              <a:buFont typeface="Wingdings 3" panose="05040102010807070707" pitchFamily="18" charset="2"/>
              <a:buChar char="u"/>
            </a:pPr>
            <a:r>
              <a:rPr lang="fr-FR" dirty="0"/>
              <a:t>Il sera isolé dans un local avec le port d’un masque</a:t>
            </a:r>
          </a:p>
          <a:p>
            <a:pPr lvl="1" algn="just">
              <a:lnSpc>
                <a:spcPct val="160000"/>
              </a:lnSpc>
              <a:buFont typeface="Wingdings 3" panose="05040102010807070707" pitchFamily="18" charset="2"/>
              <a:buChar char="u"/>
            </a:pPr>
            <a:r>
              <a:rPr lang="fr-FR" dirty="0"/>
              <a:t>Vous serez alors informé de la situation et vous devrez venir récupérer votre enfant immédiatement. </a:t>
            </a:r>
          </a:p>
          <a:p>
            <a:pPr lvl="1" algn="just">
              <a:lnSpc>
                <a:spcPct val="160000"/>
              </a:lnSpc>
              <a:buFont typeface="Wingdings 3" panose="05040102010807070707" pitchFamily="18" charset="2"/>
              <a:buChar char="u"/>
            </a:pPr>
            <a:r>
              <a:rPr lang="fr-FR" dirty="0"/>
              <a:t>Vous devrez communiquer avec la Santé publique, dès votre arrivée à la maison, et nous transmettre les informations de celle-ci: 1-877-644-4545</a:t>
            </a:r>
          </a:p>
          <a:p>
            <a:pPr marL="0" indent="0" algn="just">
              <a:lnSpc>
                <a:spcPct val="160000"/>
              </a:lnSpc>
              <a:buNone/>
            </a:pPr>
            <a:endParaRPr lang="en-CA" dirty="0"/>
          </a:p>
        </p:txBody>
      </p:sp>
      <p:pic>
        <p:nvPicPr>
          <p:cNvPr id="1025" name="Picture 1" descr="page5image3821024">
            <a:extLst>
              <a:ext uri="{FF2B5EF4-FFF2-40B4-BE49-F238E27FC236}">
                <a16:creationId xmlns="" xmlns:a16="http://schemas.microsoft.com/office/drawing/2014/main" id="{8C032FD4-90A1-D04C-96B4-BBF633F0DD67}"/>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931985" y="625569"/>
            <a:ext cx="5662246" cy="108465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82103" y="6089650"/>
            <a:ext cx="1285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155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46E30B6-D951-4642-AFF5-5E703C8A4805}"/>
              </a:ext>
            </a:extLst>
          </p:cNvPr>
          <p:cNvSpPr>
            <a:spLocks noGrp="1"/>
          </p:cNvSpPr>
          <p:nvPr>
            <p:ph idx="1"/>
            <p:custDataLst>
              <p:tags r:id="rId1"/>
            </p:custDataLst>
          </p:nvPr>
        </p:nvSpPr>
        <p:spPr>
          <a:xfrm>
            <a:off x="677334" y="1873986"/>
            <a:ext cx="8596668" cy="3952344"/>
          </a:xfrm>
        </p:spPr>
        <p:txBody>
          <a:bodyPr/>
          <a:lstStyle/>
          <a:p>
            <a:pPr marL="0" indent="0" algn="just">
              <a:lnSpc>
                <a:spcPct val="160000"/>
              </a:lnSpc>
              <a:buNone/>
            </a:pPr>
            <a:r>
              <a:rPr lang="fr-FR" b="1" dirty="0"/>
              <a:t>Notes importantes : </a:t>
            </a:r>
          </a:p>
          <a:p>
            <a:pPr marL="0" indent="0" algn="just">
              <a:lnSpc>
                <a:spcPct val="160000"/>
              </a:lnSpc>
              <a:buNone/>
            </a:pPr>
            <a:r>
              <a:rPr lang="fr-FR" dirty="0"/>
              <a:t>Si votre enfant n’est pas en mesure de suivre les consignes d’hygiène demandées par le personnel des Camps de jour, nous pourrions mettre fin à sa participation pour l’ été 2020. </a:t>
            </a:r>
          </a:p>
          <a:p>
            <a:pPr marL="0" indent="0" algn="just">
              <a:lnSpc>
                <a:spcPct val="160000"/>
              </a:lnSpc>
              <a:buNone/>
            </a:pPr>
            <a:r>
              <a:rPr lang="fr-FR" dirty="0"/>
              <a:t>Les C</a:t>
            </a:r>
            <a:r>
              <a:rPr lang="fr-FR" dirty="0" smtClean="0"/>
              <a:t>amps </a:t>
            </a:r>
            <a:r>
              <a:rPr lang="fr-FR" dirty="0"/>
              <a:t>de jour sont sujets à une interruption de service ou à un arrêt en fonction de l’évolution de la situation concernant la COVID-19. La Ville de Mont-Saint-Hilaire peut refuser un enfant si elle considère que la santé ou la sécurité́ du personnel ou des autres enfants est potentiellement compromise. </a:t>
            </a:r>
          </a:p>
          <a:p>
            <a:pPr marL="0" indent="0" algn="just">
              <a:lnSpc>
                <a:spcPct val="160000"/>
              </a:lnSpc>
              <a:buNone/>
            </a:pPr>
            <a:endParaRPr lang="en-CA" dirty="0"/>
          </a:p>
          <a:p>
            <a:pPr algn="just"/>
            <a:endParaRPr lang="fr-CA" dirty="0"/>
          </a:p>
        </p:txBody>
      </p:sp>
      <p:pic>
        <p:nvPicPr>
          <p:cNvPr id="4" name="Picture 1" descr="page5image3821024">
            <a:extLst>
              <a:ext uri="{FF2B5EF4-FFF2-40B4-BE49-F238E27FC236}">
                <a16:creationId xmlns="" xmlns:a16="http://schemas.microsoft.com/office/drawing/2014/main" id="{FA80D7E0-3BBF-DB4B-91F0-0282F742086E}"/>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931985" y="475443"/>
            <a:ext cx="5662246" cy="108465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54807" y="6089650"/>
            <a:ext cx="1285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710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655AE6B0-AC9E-4167-806F-E9DB135FC4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FD7571F-900F-C044-B6A5-7937A2D9E13B}"/>
              </a:ext>
            </a:extLst>
          </p:cNvPr>
          <p:cNvSpPr>
            <a:spLocks noGrp="1"/>
          </p:cNvSpPr>
          <p:nvPr>
            <p:ph type="title"/>
            <p:custDataLst>
              <p:tags r:id="rId2"/>
            </p:custDataLst>
          </p:nvPr>
        </p:nvSpPr>
        <p:spPr>
          <a:xfrm>
            <a:off x="331641" y="1382486"/>
            <a:ext cx="3547581" cy="3217431"/>
          </a:xfrm>
        </p:spPr>
        <p:txBody>
          <a:bodyPr anchor="ctr">
            <a:normAutofit/>
          </a:bodyPr>
          <a:lstStyle/>
          <a:p>
            <a:pPr algn="ctr"/>
            <a:r>
              <a:rPr lang="fr-CA" sz="4100" dirty="0"/>
              <a:t>Mesures de distanciation: Objectif</a:t>
            </a:r>
          </a:p>
        </p:txBody>
      </p:sp>
      <p:grpSp>
        <p:nvGrpSpPr>
          <p:cNvPr id="11" name="Group 10">
            <a:extLst>
              <a:ext uri="{FF2B5EF4-FFF2-40B4-BE49-F238E27FC236}">
                <a16:creationId xmlns="" xmlns:a16="http://schemas.microsoft.com/office/drawing/2014/main" id="{3523416A-383B-4FDC-B4C9-D8EDDFE9C043}"/>
              </a:ext>
              <a:ext uri="{C183D7F6-B498-43B3-948B-1728B52AA6E4}">
                <adec:decorative xmlns=""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 xmlns:a16="http://schemas.microsoft.com/office/drawing/2014/main" id="{CB0D29D5-3F7C-4197-821B-6D60A66CC04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 xmlns:a16="http://schemas.microsoft.com/office/drawing/2014/main" id="{347FB49A-3541-428A-AADE-682A3C50563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 xmlns:a16="http://schemas.microsoft.com/office/drawing/2014/main" id="{D96F53DC-08F1-42C6-B558-B83D54B276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 xmlns:a16="http://schemas.microsoft.com/office/drawing/2014/main" id="{AFE48CAF-A51C-463F-A570-ED99439A5CA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 xmlns:a16="http://schemas.microsoft.com/office/drawing/2014/main" id="{01F0C48B-50FF-4351-8207-16D0960483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 xmlns:a16="http://schemas.microsoft.com/office/drawing/2014/main" id="{300384B6-5ED6-4F91-A548-B706D837513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 xmlns:a16="http://schemas.microsoft.com/office/drawing/2014/main" id="{337AFFAE-C182-463C-9459-8AB3C69D9A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 xmlns:a16="http://schemas.microsoft.com/office/drawing/2014/main" id="{510ACF17-C3F0-42BF-BDEB-D079277121E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 xmlns:a16="http://schemas.microsoft.com/office/drawing/2014/main" id="{E804EFD0-B84E-476F-9FC6-6C4A42EA005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 xmlns:a16="http://schemas.microsoft.com/office/drawing/2014/main" id="{87BD1F4E-A66D-4C06-86DA-8D56CA7A3B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 xmlns:a16="http://schemas.microsoft.com/office/drawing/2014/main" id="{C008E812-DECC-4091-94ED-27B2DBAC6059}"/>
              </a:ext>
            </a:extLst>
          </p:cNvPr>
          <p:cNvGraphicFramePr>
            <a:graphicFrameLocks noGrp="1"/>
          </p:cNvGraphicFramePr>
          <p:nvPr>
            <p:ph idx="1"/>
            <p:custDataLst>
              <p:tags r:id="rId5"/>
            </p:custDataLst>
            <p:extLst>
              <p:ext uri="{D42A27DB-BD31-4B8C-83A1-F6EECF244321}">
                <p14:modId xmlns:p14="http://schemas.microsoft.com/office/powerpoint/2010/main" val="331975434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25" name="Picture 24">
            <a:extLst>
              <a:ext uri="{FF2B5EF4-FFF2-40B4-BE49-F238E27FC236}">
                <a16:creationId xmlns="" xmlns:a16="http://schemas.microsoft.com/office/drawing/2014/main" id="{BACA922F-E904-DF4B-B5DC-E1BEAF30C758}"/>
              </a:ext>
            </a:extLst>
          </p:cNvPr>
          <p:cNvPicPr>
            <a:picLocks noChangeAspect="1"/>
          </p:cNvPicPr>
          <p:nvPr>
            <p:custDataLst>
              <p:tags r:id="rId6"/>
            </p:custDataLst>
          </p:nvPr>
        </p:nvPicPr>
        <p:blipFill>
          <a:blip r:embed="rId18">
            <a:extLst>
              <a:ext uri="{BEBA8EAE-BF5A-486C-A8C5-ECC9F3942E4B}">
                <a14:imgProps xmlns:a14="http://schemas.microsoft.com/office/drawing/2010/main">
                  <a14:imgLayer r:embed="rId19">
                    <a14:imgEffect>
                      <a14:backgroundRemoval t="10000" b="90000" l="10000" r="90000">
                        <a14:foregroundMark x1="87879" y1="49618" x2="87879" y2="49618"/>
                      </a14:backgroundRemoval>
                    </a14:imgEffect>
                  </a14:imgLayer>
                </a14:imgProps>
              </a:ext>
            </a:extLst>
          </a:blip>
          <a:stretch>
            <a:fillRect/>
          </a:stretch>
        </p:blipFill>
        <p:spPr>
          <a:xfrm>
            <a:off x="4847682" y="944563"/>
            <a:ext cx="1161471" cy="1152672"/>
          </a:xfrm>
          <a:prstGeom prst="rect">
            <a:avLst/>
          </a:prstGeom>
        </p:spPr>
      </p:pic>
      <p:pic>
        <p:nvPicPr>
          <p:cNvPr id="26" name="Picture 25">
            <a:extLst>
              <a:ext uri="{FF2B5EF4-FFF2-40B4-BE49-F238E27FC236}">
                <a16:creationId xmlns="" xmlns:a16="http://schemas.microsoft.com/office/drawing/2014/main" id="{A4EFE60A-2470-9849-AF2A-0C5929C6C6B4}"/>
              </a:ext>
            </a:extLst>
          </p:cNvPr>
          <p:cNvPicPr>
            <a:picLocks noChangeAspect="1"/>
          </p:cNvPicPr>
          <p:nvPr>
            <p:custDataLst>
              <p:tags r:id="rId7"/>
            </p:custDataLst>
          </p:nvPr>
        </p:nvPicPr>
        <p:blipFill rotWithShape="1">
          <a:blip r:embed="rId20">
            <a:extLst>
              <a:ext uri="{BEBA8EAE-BF5A-486C-A8C5-ECC9F3942E4B}">
                <a14:imgProps xmlns:a14="http://schemas.microsoft.com/office/drawing/2010/main">
                  <a14:imgLayer r:embed="rId21">
                    <a14:imgEffect>
                      <a14:backgroundRemoval t="20270" b="90541" l="17730" r="90780">
                        <a14:foregroundMark x1="17730" y1="54730" x2="17730" y2="54730"/>
                      </a14:backgroundRemoval>
                    </a14:imgEffect>
                  </a14:imgLayer>
                </a14:imgProps>
              </a:ext>
            </a:extLst>
          </a:blip>
          <a:srcRect l="10630" t="11791"/>
          <a:stretch/>
        </p:blipFill>
        <p:spPr>
          <a:xfrm>
            <a:off x="4895458" y="2197487"/>
            <a:ext cx="1121575" cy="1161963"/>
          </a:xfrm>
          <a:prstGeom prst="rect">
            <a:avLst/>
          </a:prstGeom>
        </p:spPr>
      </p:pic>
      <p:pic>
        <p:nvPicPr>
          <p:cNvPr id="32" name="Picture 31">
            <a:extLst>
              <a:ext uri="{FF2B5EF4-FFF2-40B4-BE49-F238E27FC236}">
                <a16:creationId xmlns="" xmlns:a16="http://schemas.microsoft.com/office/drawing/2014/main" id="{BD16AB3C-B782-3C46-9826-288F4A910136}"/>
              </a:ext>
            </a:extLst>
          </p:cNvPr>
          <p:cNvPicPr>
            <a:picLocks noChangeAspect="1"/>
          </p:cNvPicPr>
          <p:nvPr>
            <p:custDataLst>
              <p:tags r:id="rId8"/>
            </p:custDataLst>
          </p:nvPr>
        </p:nvPicPr>
        <p:blipFill>
          <a:blip r:embed="rId22">
            <a:extLst>
              <a:ext uri="{BEBA8EAE-BF5A-486C-A8C5-ECC9F3942E4B}">
                <a14:imgProps xmlns:a14="http://schemas.microsoft.com/office/drawing/2010/main">
                  <a14:imgLayer r:embed="rId23">
                    <a14:imgEffect>
                      <a14:backgroundRemoval t="9160" b="89313" l="9630" r="89630">
                        <a14:foregroundMark x1="87407" y1="48855" x2="87407" y2="48855"/>
                        <a14:foregroundMark x1="88148" y1="46565" x2="88148" y2="46565"/>
                        <a14:foregroundMark x1="88148" y1="51908" x2="89630" y2="48855"/>
                        <a14:foregroundMark x1="89630" y1="50382" x2="89630" y2="50382"/>
                        <a14:foregroundMark x1="89630" y1="49618" x2="89630" y2="49618"/>
                        <a14:foregroundMark x1="88148" y1="53435" x2="88889" y2="48092"/>
                        <a14:foregroundMark x1="57778" y1="9160" x2="56768" y2="9160"/>
                        <a14:foregroundMark x1="44444" y1="10687" x2="44444" y2="10687"/>
                        <a14:foregroundMark x1="39259" y1="14504" x2="39259" y2="14504"/>
                        <a14:foregroundMark x1="51852" y1="9924" x2="51852" y2="9924"/>
                        <a14:foregroundMark x1="55556" y1="10687" x2="53333" y2="9924"/>
                        <a14:foregroundMark x1="55556" y1="11450" x2="53333" y2="12214"/>
                        <a14:foregroundMark x1="54815" y1="9924" x2="54815" y2="9924"/>
                        <a14:foregroundMark x1="54815" y1="11450" x2="54815" y2="11450"/>
                        <a14:foregroundMark x1="54074" y1="11450" x2="55556" y2="12214"/>
                        <a14:foregroundMark x1="52593" y1="9924" x2="52593" y2="9924"/>
                        <a14:foregroundMark x1="54074" y1="12214" x2="57778" y2="12214"/>
                        <a14:foregroundMark x1="53333" y1="10687" x2="56296" y2="11450"/>
                        <a14:foregroundMark x1="45926" y1="9924" x2="48148" y2="10687"/>
                        <a14:foregroundMark x1="54074" y1="9924" x2="48889" y2="9924"/>
                        <a14:backgroundMark x1="11111" y1="48855" x2="11111" y2="48855"/>
                        <a14:backgroundMark x1="11111" y1="44275" x2="12593" y2="45802"/>
                        <a14:backgroundMark x1="12593" y1="47328" x2="12593" y2="51908"/>
                        <a14:backgroundMark x1="54815" y1="8397" x2="54815" y2="8397"/>
                        <a14:backgroundMark x1="47112" y1="8397" x2="43704" y2="8397"/>
                        <a14:backgroundMark x1="55010" y1="8397" x2="54381" y2="8397"/>
                        <a14:backgroundMark x1="56296" y1="9160" x2="56296" y2="9160"/>
                        <a14:backgroundMark x1="57778" y1="9160" x2="57778" y2="9160"/>
                      </a14:backgroundRemoval>
                    </a14:imgEffect>
                  </a14:imgLayer>
                </a14:imgProps>
              </a:ext>
            </a:extLst>
          </a:blip>
          <a:stretch>
            <a:fillRect/>
          </a:stretch>
        </p:blipFill>
        <p:spPr>
          <a:xfrm>
            <a:off x="4830503" y="4856118"/>
            <a:ext cx="1194979" cy="1159572"/>
          </a:xfrm>
          <a:prstGeom prst="rect">
            <a:avLst/>
          </a:prstGeom>
        </p:spPr>
      </p:pic>
      <p:pic>
        <p:nvPicPr>
          <p:cNvPr id="33" name="Picture 32">
            <a:extLst>
              <a:ext uri="{FF2B5EF4-FFF2-40B4-BE49-F238E27FC236}">
                <a16:creationId xmlns="" xmlns:a16="http://schemas.microsoft.com/office/drawing/2014/main" id="{1EFE7C22-C2DB-2D49-9FFE-5A4AF3E7163D}"/>
              </a:ext>
            </a:extLst>
          </p:cNvPr>
          <p:cNvPicPr>
            <a:picLocks noChangeAspect="1"/>
          </p:cNvPicPr>
          <p:nvPr>
            <p:custDataLst>
              <p:tags r:id="rId9"/>
            </p:custDataLst>
          </p:nvPr>
        </p:nvPicPr>
        <p:blipFill rotWithShape="1">
          <a:blip r:embed="rId24">
            <a:extLst>
              <a:ext uri="{BEBA8EAE-BF5A-486C-A8C5-ECC9F3942E4B}">
                <a14:imgProps xmlns:a14="http://schemas.microsoft.com/office/drawing/2010/main">
                  <a14:imgLayer r:embed="rId25">
                    <a14:imgEffect>
                      <a14:backgroundRemoval t="9091" b="88811" l="12500" r="91912">
                        <a14:foregroundMark x1="12500" y1="43357" x2="12500" y2="43357"/>
                        <a14:foregroundMark x1="90441" y1="46853" x2="90441" y2="46853"/>
                        <a14:foregroundMark x1="91912" y1="51748" x2="91912" y2="51748"/>
                        <a14:foregroundMark x1="50735" y1="88811" x2="50735" y2="88811"/>
                      </a14:backgroundRemoval>
                    </a14:imgEffect>
                  </a14:imgLayer>
                </a14:imgProps>
              </a:ext>
            </a:extLst>
          </a:blip>
          <a:srcRect l="10310" r="4523" b="-1"/>
          <a:stretch/>
        </p:blipFill>
        <p:spPr>
          <a:xfrm>
            <a:off x="540857" y="3704365"/>
            <a:ext cx="1167795" cy="1441776"/>
          </a:xfrm>
          <a:prstGeom prst="rect">
            <a:avLst/>
          </a:prstGeom>
        </p:spPr>
      </p:pic>
      <p:pic>
        <p:nvPicPr>
          <p:cNvPr id="34" name="Picture 33">
            <a:extLst>
              <a:ext uri="{FF2B5EF4-FFF2-40B4-BE49-F238E27FC236}">
                <a16:creationId xmlns="" xmlns:a16="http://schemas.microsoft.com/office/drawing/2014/main" id="{7F3763C3-883F-9E4C-B520-F9C484459B46}"/>
              </a:ext>
            </a:extLst>
          </p:cNvPr>
          <p:cNvPicPr>
            <a:picLocks noChangeAspect="1"/>
          </p:cNvPicPr>
          <p:nvPr>
            <p:custDataLst>
              <p:tags r:id="rId10"/>
            </p:custDataLst>
          </p:nvPr>
        </p:nvPicPr>
        <p:blipFill rotWithShape="1">
          <a:blip r:embed="rId24">
            <a:extLst>
              <a:ext uri="{BEBA8EAE-BF5A-486C-A8C5-ECC9F3942E4B}">
                <a14:imgProps xmlns:a14="http://schemas.microsoft.com/office/drawing/2010/main">
                  <a14:imgLayer r:embed="rId26">
                    <a14:imgEffect>
                      <a14:backgroundRemoval t="9091" b="88811" l="12500" r="91912">
                        <a14:foregroundMark x1="12500" y1="43357" x2="12500" y2="43357"/>
                        <a14:foregroundMark x1="90441" y1="46853" x2="90441" y2="46853"/>
                        <a14:foregroundMark x1="91912" y1="51748" x2="91912" y2="51748"/>
                        <a14:foregroundMark x1="50735" y1="88811" x2="50735" y2="88811"/>
                      </a14:backgroundRemoval>
                    </a14:imgEffect>
                  </a14:imgLayer>
                </a14:imgProps>
              </a:ext>
            </a:extLst>
          </a:blip>
          <a:srcRect l="10310" r="4523" b="-1"/>
          <a:stretch/>
        </p:blipFill>
        <p:spPr>
          <a:xfrm>
            <a:off x="4993900" y="3491319"/>
            <a:ext cx="980645" cy="1210718"/>
          </a:xfrm>
          <a:prstGeom prst="rect">
            <a:avLst/>
          </a:prstGeom>
        </p:spPr>
      </p:pic>
      <p:pic>
        <p:nvPicPr>
          <p:cNvPr id="14338" name="Picture 2"/>
          <p:cNvPicPr>
            <a:picLocks noChangeAspect="1" noChangeArrowheads="1"/>
          </p:cNvPicPr>
          <p:nvPr>
            <p:custDataLst>
              <p:tags r:id="rId11"/>
            </p:custDataLst>
          </p:nvPr>
        </p:nvPicPr>
        <p:blipFill>
          <a:blip r:embed="rId27">
            <a:extLst>
              <a:ext uri="{28A0092B-C50C-407E-A947-70E740481C1C}">
                <a14:useLocalDpi xmlns:a14="http://schemas.microsoft.com/office/drawing/2010/main" val="0"/>
              </a:ext>
            </a:extLst>
          </a:blip>
          <a:srcRect/>
          <a:stretch>
            <a:fillRect/>
          </a:stretch>
        </p:blipFill>
        <p:spPr bwMode="auto">
          <a:xfrm>
            <a:off x="43392" y="6089650"/>
            <a:ext cx="1285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105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AF7217-6FF2-B34E-A74B-7685E81602D7}"/>
              </a:ext>
            </a:extLst>
          </p:cNvPr>
          <p:cNvSpPr>
            <a:spLocks noGrp="1"/>
          </p:cNvSpPr>
          <p:nvPr>
            <p:ph type="title"/>
            <p:custDataLst>
              <p:tags r:id="rId1"/>
            </p:custDataLst>
          </p:nvPr>
        </p:nvSpPr>
        <p:spPr>
          <a:xfrm>
            <a:off x="677334" y="609600"/>
            <a:ext cx="8596668" cy="1320800"/>
          </a:xfrm>
        </p:spPr>
        <p:txBody>
          <a:bodyPr anchor="t">
            <a:normAutofit/>
          </a:bodyPr>
          <a:lstStyle/>
          <a:p>
            <a:r>
              <a:rPr lang="fr-CA" dirty="0"/>
              <a:t>Favoriser la distanciation physique</a:t>
            </a:r>
            <a:endParaRPr lang="fr-CA"/>
          </a:p>
        </p:txBody>
      </p:sp>
      <p:pic>
        <p:nvPicPr>
          <p:cNvPr id="18" name="Picture 17">
            <a:extLst>
              <a:ext uri="{FF2B5EF4-FFF2-40B4-BE49-F238E27FC236}">
                <a16:creationId xmlns="" xmlns:a16="http://schemas.microsoft.com/office/drawing/2014/main" id="{BDE2B75A-0F2E-E343-9949-9F880352AB6A}"/>
              </a:ext>
            </a:extLst>
          </p:cNvPr>
          <p:cNvPicPr>
            <a:picLocks noChangeAspect="1"/>
          </p:cNvPicPr>
          <p:nvPr>
            <p:custDataLst>
              <p:tags r:id="rId2"/>
            </p:custDataLst>
          </p:nvPr>
        </p:nvPicPr>
        <p:blipFill>
          <a:blip r:embed="rId6">
            <a:extLst>
              <a:ext uri="{BEBA8EAE-BF5A-486C-A8C5-ECC9F3942E4B}">
                <a14:imgProps xmlns:a14="http://schemas.microsoft.com/office/drawing/2010/main">
                  <a14:imgLayer r:embed="rId7">
                    <a14:imgEffect>
                      <a14:backgroundRemoval t="10000" b="90000" l="10000" r="90000">
                        <a14:foregroundMark x1="87879" y1="49618" x2="87879" y2="49618"/>
                      </a14:backgroundRemoval>
                    </a14:imgEffect>
                  </a14:imgLayer>
                </a14:imgProps>
              </a:ext>
            </a:extLst>
          </a:blip>
          <a:stretch>
            <a:fillRect/>
          </a:stretch>
        </p:blipFill>
        <p:spPr>
          <a:xfrm>
            <a:off x="383609" y="2159331"/>
            <a:ext cx="3798608" cy="3769831"/>
          </a:xfrm>
          <a:prstGeom prst="rect">
            <a:avLst/>
          </a:prstGeom>
        </p:spPr>
      </p:pic>
      <p:sp>
        <p:nvSpPr>
          <p:cNvPr id="3" name="Content Placeholder 2">
            <a:extLst>
              <a:ext uri="{FF2B5EF4-FFF2-40B4-BE49-F238E27FC236}">
                <a16:creationId xmlns="" xmlns:a16="http://schemas.microsoft.com/office/drawing/2014/main" id="{674B7B8D-C669-1047-A0E4-9E8072ABD37E}"/>
              </a:ext>
            </a:extLst>
          </p:cNvPr>
          <p:cNvSpPr>
            <a:spLocks noGrp="1"/>
          </p:cNvSpPr>
          <p:nvPr>
            <p:ph idx="1"/>
            <p:custDataLst>
              <p:tags r:id="rId3"/>
            </p:custDataLst>
          </p:nvPr>
        </p:nvSpPr>
        <p:spPr>
          <a:xfrm>
            <a:off x="4156091" y="1619795"/>
            <a:ext cx="4831151" cy="4937760"/>
          </a:xfrm>
        </p:spPr>
        <p:txBody>
          <a:bodyPr>
            <a:normAutofit fontScale="92500" lnSpcReduction="10000"/>
          </a:bodyPr>
          <a:lstStyle/>
          <a:p>
            <a:pPr algn="just">
              <a:lnSpc>
                <a:spcPct val="150000"/>
              </a:lnSpc>
            </a:pPr>
            <a:r>
              <a:rPr lang="fr-CA" dirty="0"/>
              <a:t>Réaménagement des locaux intérieurs;</a:t>
            </a:r>
            <a:endParaRPr lang="en-CA" dirty="0"/>
          </a:p>
          <a:p>
            <a:pPr algn="just">
              <a:lnSpc>
                <a:spcPct val="150000"/>
              </a:lnSpc>
            </a:pPr>
            <a:r>
              <a:rPr lang="fr-CA" dirty="0"/>
              <a:t>Assurer un espace de 1 mètre entre les participants;</a:t>
            </a:r>
          </a:p>
          <a:p>
            <a:pPr algn="just">
              <a:lnSpc>
                <a:spcPct val="150000"/>
              </a:lnSpc>
            </a:pPr>
            <a:r>
              <a:rPr lang="fr-CA" dirty="0"/>
              <a:t>Assurer un espace de 2 mètres entre les participants et les animateurs;</a:t>
            </a:r>
          </a:p>
          <a:p>
            <a:pPr algn="just">
              <a:lnSpc>
                <a:spcPct val="150000"/>
              </a:lnSpc>
            </a:pPr>
            <a:r>
              <a:rPr lang="fr-CA" dirty="0"/>
              <a:t>Respecter le nombre maximum de personnes pouvant être </a:t>
            </a:r>
            <a:r>
              <a:rPr lang="fr-CA" dirty="0" smtClean="0"/>
              <a:t>présentes </a:t>
            </a:r>
            <a:r>
              <a:rPr lang="fr-CA" dirty="0"/>
              <a:t>dans une même pièce;</a:t>
            </a:r>
          </a:p>
          <a:p>
            <a:pPr algn="just">
              <a:lnSpc>
                <a:spcPct val="150000"/>
              </a:lnSpc>
            </a:pPr>
            <a:r>
              <a:rPr lang="fr-CA" dirty="0"/>
              <a:t>Espace réservé par groupe à l’extérieur;</a:t>
            </a:r>
          </a:p>
          <a:p>
            <a:pPr algn="just">
              <a:lnSpc>
                <a:spcPct val="150000"/>
              </a:lnSpc>
            </a:pPr>
            <a:r>
              <a:rPr lang="fr-CA" dirty="0"/>
              <a:t>Heures de repas et de </a:t>
            </a:r>
            <a:r>
              <a:rPr lang="fr-CA" dirty="0" smtClean="0"/>
              <a:t>collations </a:t>
            </a:r>
            <a:r>
              <a:rPr lang="fr-CA" dirty="0"/>
              <a:t>selon un horaire rotatif;</a:t>
            </a:r>
          </a:p>
          <a:p>
            <a:pPr algn="just">
              <a:lnSpc>
                <a:spcPct val="150000"/>
              </a:lnSpc>
            </a:pPr>
            <a:endParaRPr lang="fr-CA" dirty="0"/>
          </a:p>
        </p:txBody>
      </p:sp>
      <p:pic>
        <p:nvPicPr>
          <p:cNvPr id="15362" name="Picture 2"/>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383609" y="6096237"/>
            <a:ext cx="1285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693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ADECA9-28D5-6B4E-A1C0-26F7106BB39B}"/>
              </a:ext>
            </a:extLst>
          </p:cNvPr>
          <p:cNvSpPr>
            <a:spLocks noGrp="1"/>
          </p:cNvSpPr>
          <p:nvPr>
            <p:ph type="title"/>
            <p:custDataLst>
              <p:tags r:id="rId1"/>
            </p:custDataLst>
          </p:nvPr>
        </p:nvSpPr>
        <p:spPr>
          <a:xfrm>
            <a:off x="677334" y="609600"/>
            <a:ext cx="8596668" cy="1320800"/>
          </a:xfrm>
        </p:spPr>
        <p:txBody>
          <a:bodyPr anchor="t">
            <a:normAutofit/>
          </a:bodyPr>
          <a:lstStyle/>
          <a:p>
            <a:r>
              <a:rPr lang="fr-CA" dirty="0"/>
              <a:t>Privilégier les activités extérieures</a:t>
            </a:r>
            <a:endParaRPr lang="fr-CA"/>
          </a:p>
        </p:txBody>
      </p:sp>
      <p:pic>
        <p:nvPicPr>
          <p:cNvPr id="13" name="Picture 12">
            <a:extLst>
              <a:ext uri="{FF2B5EF4-FFF2-40B4-BE49-F238E27FC236}">
                <a16:creationId xmlns="" xmlns:a16="http://schemas.microsoft.com/office/drawing/2014/main" id="{3026271F-5809-A946-8258-7B79E700388F}"/>
              </a:ext>
            </a:extLst>
          </p:cNvPr>
          <p:cNvPicPr>
            <a:picLocks noChangeAspect="1"/>
          </p:cNvPicPr>
          <p:nvPr>
            <p:custDataLst>
              <p:tags r:id="rId2"/>
            </p:custDataLst>
          </p:nvPr>
        </p:nvPicPr>
        <p:blipFill rotWithShape="1">
          <a:blip r:embed="rId6">
            <a:extLst>
              <a:ext uri="{BEBA8EAE-BF5A-486C-A8C5-ECC9F3942E4B}">
                <a14:imgProps xmlns:a14="http://schemas.microsoft.com/office/drawing/2010/main">
                  <a14:imgLayer r:embed="rId7">
                    <a14:imgEffect>
                      <a14:backgroundRemoval t="20270" b="90541" l="17730" r="90780">
                        <a14:foregroundMark x1="17730" y1="54730" x2="17730" y2="54730"/>
                      </a14:backgroundRemoval>
                    </a14:imgEffect>
                  </a14:imgLayer>
                </a14:imgProps>
              </a:ext>
            </a:extLst>
          </a:blip>
          <a:srcRect l="10630" t="11791"/>
          <a:stretch/>
        </p:blipFill>
        <p:spPr>
          <a:xfrm>
            <a:off x="677334" y="2160589"/>
            <a:ext cx="3638799" cy="3769831"/>
          </a:xfrm>
          <a:prstGeom prst="rect">
            <a:avLst/>
          </a:prstGeom>
        </p:spPr>
      </p:pic>
      <p:sp>
        <p:nvSpPr>
          <p:cNvPr id="3" name="Content Placeholder 2">
            <a:extLst>
              <a:ext uri="{FF2B5EF4-FFF2-40B4-BE49-F238E27FC236}">
                <a16:creationId xmlns="" xmlns:a16="http://schemas.microsoft.com/office/drawing/2014/main" id="{0A429F0E-B646-5B40-B803-7D056C24FDE3}"/>
              </a:ext>
            </a:extLst>
          </p:cNvPr>
          <p:cNvSpPr>
            <a:spLocks noGrp="1"/>
          </p:cNvSpPr>
          <p:nvPr>
            <p:ph idx="1"/>
            <p:custDataLst>
              <p:tags r:id="rId3"/>
            </p:custDataLst>
          </p:nvPr>
        </p:nvSpPr>
        <p:spPr>
          <a:xfrm>
            <a:off x="4863326" y="2683103"/>
            <a:ext cx="4410676" cy="1915022"/>
          </a:xfrm>
        </p:spPr>
        <p:txBody>
          <a:bodyPr>
            <a:normAutofit/>
          </a:bodyPr>
          <a:lstStyle/>
          <a:p>
            <a:pPr marL="0" indent="0">
              <a:buNone/>
            </a:pPr>
            <a:endParaRPr lang="fr-CA" dirty="0"/>
          </a:p>
          <a:p>
            <a:pPr>
              <a:lnSpc>
                <a:spcPct val="150000"/>
              </a:lnSpc>
            </a:pPr>
            <a:r>
              <a:rPr lang="fr-CA" dirty="0"/>
              <a:t>Limiter l’utilisation des locaux pour les journées de </a:t>
            </a:r>
            <a:r>
              <a:rPr lang="fr-CA" dirty="0" smtClean="0"/>
              <a:t>pluie </a:t>
            </a:r>
            <a:r>
              <a:rPr lang="fr-CA" dirty="0"/>
              <a:t>ou d’intense chaleur;</a:t>
            </a:r>
          </a:p>
          <a:p>
            <a:endParaRPr lang="fr-CA" dirty="0"/>
          </a:p>
        </p:txBody>
      </p:sp>
      <p:pic>
        <p:nvPicPr>
          <p:cNvPr id="16386" name="Picture 2"/>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427512" y="6089650"/>
            <a:ext cx="1285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21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ADECA9-28D5-6B4E-A1C0-26F7106BB39B}"/>
              </a:ext>
            </a:extLst>
          </p:cNvPr>
          <p:cNvSpPr>
            <a:spLocks noGrp="1"/>
          </p:cNvSpPr>
          <p:nvPr>
            <p:ph type="title"/>
            <p:custDataLst>
              <p:tags r:id="rId1"/>
            </p:custDataLst>
          </p:nvPr>
        </p:nvSpPr>
        <p:spPr>
          <a:xfrm>
            <a:off x="677334" y="609600"/>
            <a:ext cx="8596668" cy="1320800"/>
          </a:xfrm>
        </p:spPr>
        <p:txBody>
          <a:bodyPr anchor="t">
            <a:normAutofit/>
          </a:bodyPr>
          <a:lstStyle/>
          <a:p>
            <a:r>
              <a:rPr lang="fr-CA" dirty="0"/>
              <a:t>Limiter les contacts</a:t>
            </a:r>
            <a:endParaRPr lang="fr-CA"/>
          </a:p>
        </p:txBody>
      </p:sp>
      <p:sp>
        <p:nvSpPr>
          <p:cNvPr id="3" name="Content Placeholder 2">
            <a:extLst>
              <a:ext uri="{FF2B5EF4-FFF2-40B4-BE49-F238E27FC236}">
                <a16:creationId xmlns="" xmlns:a16="http://schemas.microsoft.com/office/drawing/2014/main" id="{0A429F0E-B646-5B40-B803-7D056C24FDE3}"/>
              </a:ext>
            </a:extLst>
          </p:cNvPr>
          <p:cNvSpPr>
            <a:spLocks noGrp="1"/>
          </p:cNvSpPr>
          <p:nvPr>
            <p:ph idx="1"/>
            <p:custDataLst>
              <p:tags r:id="rId2"/>
            </p:custDataLst>
          </p:nvPr>
        </p:nvSpPr>
        <p:spPr>
          <a:xfrm>
            <a:off x="4066163" y="2515983"/>
            <a:ext cx="5207839" cy="3169057"/>
          </a:xfrm>
        </p:spPr>
        <p:txBody>
          <a:bodyPr>
            <a:normAutofit/>
          </a:bodyPr>
          <a:lstStyle/>
          <a:p>
            <a:pPr algn="just">
              <a:lnSpc>
                <a:spcPct val="150000"/>
              </a:lnSpc>
            </a:pPr>
            <a:r>
              <a:rPr lang="fr-CA" dirty="0"/>
              <a:t>Réduire au maximum les contact directs et indirects entre les </a:t>
            </a:r>
            <a:r>
              <a:rPr lang="fr-CA" dirty="0" smtClean="0"/>
              <a:t>individus;</a:t>
            </a:r>
            <a:endParaRPr lang="fr-CA" dirty="0"/>
          </a:p>
          <a:p>
            <a:pPr algn="just">
              <a:lnSpc>
                <a:spcPct val="150000"/>
              </a:lnSpc>
            </a:pPr>
            <a:r>
              <a:rPr lang="fr-CA" dirty="0"/>
              <a:t>Programmation d’activités limitant le partage de matériel non désinfecté;</a:t>
            </a:r>
          </a:p>
          <a:p>
            <a:pPr algn="just">
              <a:lnSpc>
                <a:spcPct val="150000"/>
              </a:lnSpc>
            </a:pPr>
            <a:r>
              <a:rPr lang="fr-CA" dirty="0"/>
              <a:t>Instauration d’un sens unique sur les sites </a:t>
            </a:r>
            <a:r>
              <a:rPr lang="fr-CA" dirty="0" smtClean="0"/>
              <a:t>des Camps;</a:t>
            </a:r>
            <a:endParaRPr lang="fr-CA" dirty="0"/>
          </a:p>
          <a:p>
            <a:pPr algn="just">
              <a:lnSpc>
                <a:spcPct val="150000"/>
              </a:lnSpc>
            </a:pPr>
            <a:endParaRPr lang="fr-CA" dirty="0"/>
          </a:p>
          <a:p>
            <a:pPr algn="just">
              <a:lnSpc>
                <a:spcPct val="150000"/>
              </a:lnSpc>
            </a:pPr>
            <a:endParaRPr lang="fr-CA" dirty="0"/>
          </a:p>
        </p:txBody>
      </p:sp>
      <p:pic>
        <p:nvPicPr>
          <p:cNvPr id="4" name="Picture 3">
            <a:extLst>
              <a:ext uri="{FF2B5EF4-FFF2-40B4-BE49-F238E27FC236}">
                <a16:creationId xmlns="" xmlns:a16="http://schemas.microsoft.com/office/drawing/2014/main" id="{B683777F-6DE6-1D48-9276-AE9669BB6713}"/>
              </a:ext>
            </a:extLst>
          </p:cNvPr>
          <p:cNvPicPr>
            <a:picLocks noChangeAspect="1"/>
          </p:cNvPicPr>
          <p:nvPr>
            <p:custDataLst>
              <p:tags r:id="rId3"/>
            </p:custDataLst>
          </p:nvPr>
        </p:nvPicPr>
        <p:blipFill rotWithShape="1">
          <a:blip r:embed="rId6">
            <a:extLst>
              <a:ext uri="{BEBA8EAE-BF5A-486C-A8C5-ECC9F3942E4B}">
                <a14:imgProps xmlns:a14="http://schemas.microsoft.com/office/drawing/2010/main">
                  <a14:imgLayer r:embed="rId7">
                    <a14:imgEffect>
                      <a14:backgroundRemoval t="9091" b="88811" l="12500" r="91912">
                        <a14:foregroundMark x1="12500" y1="43357" x2="12500" y2="43357"/>
                        <a14:foregroundMark x1="90441" y1="46853" x2="90441" y2="46853"/>
                        <a14:foregroundMark x1="91912" y1="51748" x2="91912" y2="51748"/>
                        <a14:foregroundMark x1="50735" y1="88811" x2="50735" y2="88811"/>
                      </a14:backgroundRemoval>
                    </a14:imgEffect>
                  </a14:imgLayer>
                </a14:imgProps>
              </a:ext>
            </a:extLst>
          </a:blip>
          <a:srcRect l="10310" r="4523" b="-1"/>
          <a:stretch/>
        </p:blipFill>
        <p:spPr>
          <a:xfrm>
            <a:off x="677334" y="2159331"/>
            <a:ext cx="3144597" cy="3882362"/>
          </a:xfrm>
          <a:prstGeom prst="rect">
            <a:avLst/>
          </a:prstGeom>
        </p:spPr>
      </p:pic>
      <p:pic>
        <p:nvPicPr>
          <p:cNvPr id="17410" name="Picture 2"/>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441160" y="6089650"/>
            <a:ext cx="1285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96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DA4B43-C919-3646-A36D-A62652B0AC1C}"/>
              </a:ext>
            </a:extLst>
          </p:cNvPr>
          <p:cNvSpPr>
            <a:spLocks noGrp="1"/>
          </p:cNvSpPr>
          <p:nvPr>
            <p:ph type="title"/>
            <p:custDataLst>
              <p:tags r:id="rId1"/>
            </p:custDataLst>
          </p:nvPr>
        </p:nvSpPr>
        <p:spPr>
          <a:xfrm>
            <a:off x="677334" y="609600"/>
            <a:ext cx="8596668" cy="1320800"/>
          </a:xfrm>
        </p:spPr>
        <p:txBody>
          <a:bodyPr anchor="t">
            <a:normAutofit/>
          </a:bodyPr>
          <a:lstStyle/>
          <a:p>
            <a:r>
              <a:rPr lang="fr-CA" dirty="0"/>
              <a:t>Mesures d’hygiènes rigoureuses</a:t>
            </a:r>
          </a:p>
        </p:txBody>
      </p:sp>
      <p:pic>
        <p:nvPicPr>
          <p:cNvPr id="4" name="Picture 3">
            <a:extLst>
              <a:ext uri="{FF2B5EF4-FFF2-40B4-BE49-F238E27FC236}">
                <a16:creationId xmlns="" xmlns:a16="http://schemas.microsoft.com/office/drawing/2014/main" id="{F032A11F-D761-0446-8490-7A06A633399F}"/>
              </a:ext>
            </a:extLst>
          </p:cNvPr>
          <p:cNvPicPr>
            <a:picLocks noChangeAspect="1"/>
          </p:cNvPicPr>
          <p:nvPr>
            <p:custDataLst>
              <p:tags r:id="rId2"/>
            </p:custDataLst>
          </p:nvPr>
        </p:nvPicPr>
        <p:blipFill>
          <a:blip r:embed="rId6">
            <a:extLst>
              <a:ext uri="{BEBA8EAE-BF5A-486C-A8C5-ECC9F3942E4B}">
                <a14:imgProps xmlns:a14="http://schemas.microsoft.com/office/drawing/2010/main">
                  <a14:imgLayer r:embed="rId7">
                    <a14:imgEffect>
                      <a14:backgroundRemoval t="9160" b="89313" l="9630" r="89630">
                        <a14:foregroundMark x1="87407" y1="48855" x2="87407" y2="48855"/>
                        <a14:foregroundMark x1="88148" y1="46565" x2="88148" y2="46565"/>
                        <a14:foregroundMark x1="88148" y1="51908" x2="89630" y2="48855"/>
                        <a14:foregroundMark x1="89630" y1="50382" x2="89630" y2="50382"/>
                        <a14:foregroundMark x1="89630" y1="49618" x2="89630" y2="49618"/>
                        <a14:foregroundMark x1="88148" y1="53435" x2="88889" y2="48092"/>
                        <a14:foregroundMark x1="57778" y1="9160" x2="56768" y2="9160"/>
                        <a14:foregroundMark x1="44444" y1="10687" x2="44444" y2="10687"/>
                        <a14:foregroundMark x1="39259" y1="14504" x2="39259" y2="14504"/>
                        <a14:foregroundMark x1="51852" y1="9924" x2="51852" y2="9924"/>
                        <a14:foregroundMark x1="55556" y1="10687" x2="53333" y2="9924"/>
                        <a14:foregroundMark x1="55556" y1="11450" x2="53333" y2="12214"/>
                        <a14:foregroundMark x1="54815" y1="9924" x2="54815" y2="9924"/>
                        <a14:foregroundMark x1="54815" y1="11450" x2="54815" y2="11450"/>
                        <a14:foregroundMark x1="54074" y1="11450" x2="55556" y2="12214"/>
                        <a14:foregroundMark x1="52593" y1="9924" x2="52593" y2="9924"/>
                        <a14:foregroundMark x1="54074" y1="12214" x2="57778" y2="12214"/>
                        <a14:foregroundMark x1="53333" y1="10687" x2="56296" y2="11450"/>
                        <a14:foregroundMark x1="45926" y1="9924" x2="48148" y2="10687"/>
                        <a14:foregroundMark x1="54074" y1="9924" x2="48889" y2="9924"/>
                        <a14:backgroundMark x1="11111" y1="48855" x2="11111" y2="48855"/>
                        <a14:backgroundMark x1="11111" y1="44275" x2="12593" y2="45802"/>
                        <a14:backgroundMark x1="12593" y1="47328" x2="12593" y2="51908"/>
                        <a14:backgroundMark x1="54815" y1="8397" x2="54815" y2="8397"/>
                        <a14:backgroundMark x1="47112" y1="8397" x2="43704" y2="8397"/>
                        <a14:backgroundMark x1="55010" y1="8397" x2="54381" y2="8397"/>
                        <a14:backgroundMark x1="56296" y1="9160" x2="56296" y2="9160"/>
                        <a14:backgroundMark x1="57778" y1="9160" x2="57778" y2="9160"/>
                      </a14:backgroundRemoval>
                    </a14:imgEffect>
                  </a14:imgLayer>
                </a14:imgProps>
              </a:ext>
            </a:extLst>
          </a:blip>
          <a:stretch>
            <a:fillRect/>
          </a:stretch>
        </p:blipFill>
        <p:spPr>
          <a:xfrm>
            <a:off x="382092" y="2314976"/>
            <a:ext cx="3681068" cy="3571998"/>
          </a:xfrm>
          <a:prstGeom prst="rect">
            <a:avLst/>
          </a:prstGeom>
        </p:spPr>
      </p:pic>
      <p:sp>
        <p:nvSpPr>
          <p:cNvPr id="3" name="Content Placeholder 2">
            <a:extLst>
              <a:ext uri="{FF2B5EF4-FFF2-40B4-BE49-F238E27FC236}">
                <a16:creationId xmlns="" xmlns:a16="http://schemas.microsoft.com/office/drawing/2014/main" id="{6B450D93-D104-454D-8F1A-3D1986F78541}"/>
              </a:ext>
            </a:extLst>
          </p:cNvPr>
          <p:cNvSpPr>
            <a:spLocks noGrp="1"/>
          </p:cNvSpPr>
          <p:nvPr>
            <p:ph idx="1"/>
            <p:custDataLst>
              <p:tags r:id="rId3"/>
            </p:custDataLst>
          </p:nvPr>
        </p:nvSpPr>
        <p:spPr>
          <a:xfrm>
            <a:off x="4063160" y="1930400"/>
            <a:ext cx="5207839" cy="4317999"/>
          </a:xfrm>
        </p:spPr>
        <p:txBody>
          <a:bodyPr>
            <a:normAutofit lnSpcReduction="10000"/>
          </a:bodyPr>
          <a:lstStyle/>
          <a:p>
            <a:pPr algn="just">
              <a:lnSpc>
                <a:spcPct val="150000"/>
              </a:lnSpc>
            </a:pPr>
            <a:r>
              <a:rPr lang="fr-CA" dirty="0"/>
              <a:t>Désinfection des locaux et du matériel;</a:t>
            </a:r>
          </a:p>
          <a:p>
            <a:pPr algn="just">
              <a:lnSpc>
                <a:spcPct val="150000"/>
              </a:lnSpc>
            </a:pPr>
            <a:r>
              <a:rPr lang="fr-CA" dirty="0"/>
              <a:t>Local attitré par groupe pour la semaine;</a:t>
            </a:r>
          </a:p>
          <a:p>
            <a:pPr algn="just">
              <a:lnSpc>
                <a:spcPct val="150000"/>
              </a:lnSpc>
            </a:pPr>
            <a:r>
              <a:rPr lang="fr-CA" dirty="0"/>
              <a:t>Augmentation de la désinfection des installations sanitaires;</a:t>
            </a:r>
          </a:p>
          <a:p>
            <a:pPr algn="just">
              <a:lnSpc>
                <a:spcPct val="150000"/>
              </a:lnSpc>
            </a:pPr>
            <a:r>
              <a:rPr lang="fr-CA" dirty="0"/>
              <a:t>Instauration de mesures d’hygiène </a:t>
            </a:r>
            <a:r>
              <a:rPr lang="fr-CA" dirty="0" smtClean="0"/>
              <a:t>individuelles;</a:t>
            </a:r>
            <a:endParaRPr lang="fr-CA" dirty="0"/>
          </a:p>
          <a:p>
            <a:pPr marL="342900" lvl="1" indent="-342900" algn="just">
              <a:lnSpc>
                <a:spcPct val="150000"/>
              </a:lnSpc>
            </a:pPr>
            <a:r>
              <a:rPr lang="fr-CA" sz="1800" dirty="0"/>
              <a:t>Lavage des mains durant 20 secondes régulièrement;</a:t>
            </a:r>
          </a:p>
          <a:p>
            <a:pPr marL="342900" lvl="1" indent="-342900" algn="just">
              <a:lnSpc>
                <a:spcPct val="150000"/>
              </a:lnSpc>
            </a:pPr>
            <a:r>
              <a:rPr lang="fr-CA" sz="1800" dirty="0"/>
              <a:t>Application d’une étiquette respiratoire;</a:t>
            </a:r>
          </a:p>
        </p:txBody>
      </p:sp>
      <p:pic>
        <p:nvPicPr>
          <p:cNvPr id="20482" name="Picture 2"/>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523046" y="6089650"/>
            <a:ext cx="1285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379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A65AC7D1-EAA9-48F5-B509-60A7F50BF7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 xmlns:a16="http://schemas.microsoft.com/office/drawing/2014/main" id="{D6320AF9-619A-4175-865B-5663E1AE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 xmlns:a16="http://schemas.microsoft.com/office/drawing/2014/main" id="{063B6EC6-D752-4EE7-908B-F8F19E8C7F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 xmlns:a16="http://schemas.microsoft.com/office/drawing/2014/main" id="{EFECD4E8-AD3E-4228-82A2-9461958EA9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custDataLst>
              <p:tags r:id="rId4"/>
            </p:custDataLst>
            <p:extLst>
              <p:ext uri="{386F3935-93C4-4BCD-93E2-E3B085C9AB24}">
                <p16:designElem xmlns=""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 xmlns:a16="http://schemas.microsoft.com/office/drawing/2014/main" id="{7E018740-5C2B-4A41-AC1A-7E68D1EC1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 xmlns:a16="http://schemas.microsoft.com/office/drawing/2014/main" id="{166F75A4-C475-4941-8EE2-B80A06A2C1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 xmlns:a16="http://schemas.microsoft.com/office/drawing/2014/main" id="{A032553A-72E8-4B0D-8405-FF9771C9AF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 xmlns:a16="http://schemas.microsoft.com/office/drawing/2014/main" id="{765800AC-C3B9-498E-87BC-29FAE4C76B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 xmlns:a16="http://schemas.microsoft.com/office/drawing/2014/main" id="{1F9D6ACB-2FF4-49F9-978A-E0D5327FC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9362E834-E95F-DB40-88D3-E14A51F75923}"/>
              </a:ext>
            </a:extLst>
          </p:cNvPr>
          <p:cNvSpPr>
            <a:spLocks noGrp="1"/>
          </p:cNvSpPr>
          <p:nvPr>
            <p:ph type="title"/>
            <p:custDataLst>
              <p:tags r:id="rId10"/>
            </p:custDataLst>
          </p:nvPr>
        </p:nvSpPr>
        <p:spPr>
          <a:xfrm>
            <a:off x="677334" y="609600"/>
            <a:ext cx="3843375" cy="5175624"/>
          </a:xfrm>
        </p:spPr>
        <p:txBody>
          <a:bodyPr anchor="ctr">
            <a:normAutofit/>
          </a:bodyPr>
          <a:lstStyle/>
          <a:p>
            <a:r>
              <a:rPr lang="fr-CA" dirty="0">
                <a:solidFill>
                  <a:schemeClr val="tx1">
                    <a:lumMod val="85000"/>
                    <a:lumOff val="15000"/>
                  </a:schemeClr>
                </a:solidFill>
              </a:rPr>
              <a:t>Étiquette Respiratoire</a:t>
            </a:r>
          </a:p>
        </p:txBody>
      </p:sp>
      <p:sp>
        <p:nvSpPr>
          <p:cNvPr id="26" name="Freeform: Shape 25">
            <a:extLst>
              <a:ext uri="{FF2B5EF4-FFF2-40B4-BE49-F238E27FC236}">
                <a16:creationId xmlns="" xmlns:a16="http://schemas.microsoft.com/office/drawing/2014/main" id="{142BFA2A-77A0-4F60-A32A-685681C84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11"/>
            </p:custDataLst>
            <p:extLst>
              <p:ext uri="{386F3935-93C4-4BCD-93E2-E3B085C9AB24}">
                <p16:designElem xmlns=""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AE4641D7-96D1-F143-9DC6-E0CA3CF1DFA2}"/>
              </a:ext>
            </a:extLst>
          </p:cNvPr>
          <p:cNvSpPr>
            <a:spLocks noGrp="1"/>
          </p:cNvSpPr>
          <p:nvPr>
            <p:ph idx="1"/>
            <p:custDataLst>
              <p:tags r:id="rId12"/>
            </p:custDataLst>
          </p:nvPr>
        </p:nvSpPr>
        <p:spPr>
          <a:xfrm>
            <a:off x="6116084" y="609601"/>
            <a:ext cx="5511296" cy="5175624"/>
          </a:xfrm>
        </p:spPr>
        <p:txBody>
          <a:bodyPr anchor="ctr">
            <a:normAutofit/>
          </a:bodyPr>
          <a:lstStyle/>
          <a:p>
            <a:pPr marL="0" indent="0">
              <a:lnSpc>
                <a:spcPct val="150000"/>
              </a:lnSpc>
              <a:buNone/>
            </a:pPr>
            <a:r>
              <a:rPr lang="fr-CA" dirty="0">
                <a:solidFill>
                  <a:srgbClr val="FFFFFF"/>
                </a:solidFill>
              </a:rPr>
              <a:t>Nous demandons à votre enfant de respecter l’étiquette respiratoire:</a:t>
            </a:r>
          </a:p>
          <a:p>
            <a:pPr lvl="1">
              <a:buClr>
                <a:schemeClr val="bg1"/>
              </a:buClr>
              <a:buFont typeface="Wingdings 3" panose="05040102010807070707" pitchFamily="18" charset="2"/>
              <a:buChar char="u"/>
            </a:pPr>
            <a:r>
              <a:rPr lang="fr-FR" sz="1800" dirty="0">
                <a:solidFill>
                  <a:srgbClr val="FFFFFF"/>
                </a:solidFill>
              </a:rPr>
              <a:t>Se couvrir le nez et la bouche lorsque l’on tousse ou éternue</a:t>
            </a:r>
          </a:p>
          <a:p>
            <a:pPr lvl="1">
              <a:lnSpc>
                <a:spcPct val="150000"/>
              </a:lnSpc>
              <a:buClr>
                <a:schemeClr val="bg1"/>
              </a:buClr>
              <a:buFont typeface="Wingdings 3" panose="05040102010807070707" pitchFamily="18" charset="2"/>
              <a:buChar char="u"/>
            </a:pPr>
            <a:r>
              <a:rPr lang="fr-FR" sz="1800" dirty="0">
                <a:solidFill>
                  <a:srgbClr val="FFFFFF"/>
                </a:solidFill>
              </a:rPr>
              <a:t>Utiliser des mouchoirs à usage unique;</a:t>
            </a:r>
          </a:p>
          <a:p>
            <a:pPr lvl="1">
              <a:buClr>
                <a:schemeClr val="bg1"/>
              </a:buClr>
              <a:buFont typeface="Wingdings 3" panose="05040102010807070707" pitchFamily="18" charset="2"/>
              <a:buChar char="u"/>
            </a:pPr>
            <a:r>
              <a:rPr lang="fr-FR" sz="1800" dirty="0">
                <a:solidFill>
                  <a:srgbClr val="FFFFFF"/>
                </a:solidFill>
              </a:rPr>
              <a:t>Jeter immédiatement les mouchoirs utilisés à la poubelle et se laver les mains;</a:t>
            </a:r>
          </a:p>
          <a:p>
            <a:pPr lvl="1">
              <a:lnSpc>
                <a:spcPct val="150000"/>
              </a:lnSpc>
              <a:buClr>
                <a:schemeClr val="bg1"/>
              </a:buClr>
              <a:buFont typeface="Wingdings 3" panose="05040102010807070707" pitchFamily="18" charset="2"/>
              <a:buChar char="u"/>
            </a:pPr>
            <a:r>
              <a:rPr lang="fr-FR" sz="1800" dirty="0">
                <a:solidFill>
                  <a:srgbClr val="FFFFFF"/>
                </a:solidFill>
              </a:rPr>
              <a:t>Utilisation de poubelles sans contact;</a:t>
            </a:r>
          </a:p>
          <a:p>
            <a:pPr lvl="1">
              <a:buClr>
                <a:schemeClr val="bg1"/>
              </a:buClr>
              <a:buFont typeface="Wingdings 3" panose="05040102010807070707" pitchFamily="18" charset="2"/>
              <a:buChar char="u"/>
            </a:pPr>
            <a:r>
              <a:rPr lang="fr-FR" sz="1800" dirty="0">
                <a:solidFill>
                  <a:srgbClr val="FFFFFF"/>
                </a:solidFill>
              </a:rPr>
              <a:t>Éviter de se toucher la bouche ou les yeux avec les mains. </a:t>
            </a:r>
          </a:p>
          <a:p>
            <a:pPr marL="0" indent="0">
              <a:buNone/>
            </a:pPr>
            <a:endParaRPr lang="fr-CA" dirty="0">
              <a:solidFill>
                <a:srgbClr val="FFFFFF"/>
              </a:solidFill>
            </a:endParaRPr>
          </a:p>
        </p:txBody>
      </p:sp>
      <p:pic>
        <p:nvPicPr>
          <p:cNvPr id="6" name="Image 5"/>
          <p:cNvPicPr>
            <a:picLocks noChangeAspect="1"/>
          </p:cNvPicPr>
          <p:nvPr>
            <p:custDataLst>
              <p:tags r:id="rId13"/>
            </p:custDataLst>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4664" y="6119657"/>
            <a:ext cx="1275451" cy="738343"/>
          </a:xfrm>
          <a:prstGeom prst="rect">
            <a:avLst/>
          </a:prstGeom>
        </p:spPr>
      </p:pic>
    </p:spTree>
    <p:extLst>
      <p:ext uri="{BB962C8B-B14F-4D97-AF65-F5344CB8AC3E}">
        <p14:creationId xmlns:p14="http://schemas.microsoft.com/office/powerpoint/2010/main" val="228629338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A65AC7D1-EAA9-48F5-B509-60A7F50BF7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 xmlns:a16="http://schemas.microsoft.com/office/drawing/2014/main" id="{D6320AF9-619A-4175-865B-5663E1AE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 xmlns:a16="http://schemas.microsoft.com/office/drawing/2014/main" id="{063B6EC6-D752-4EE7-908B-F8F19E8C7F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 xmlns:a16="http://schemas.microsoft.com/office/drawing/2014/main" id="{EFECD4E8-AD3E-4228-82A2-9461958EA9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custDataLst>
              <p:tags r:id="rId4"/>
            </p:custDataLst>
            <p:extLst>
              <p:ext uri="{386F3935-93C4-4BCD-93E2-E3B085C9AB24}">
                <p16:designElem xmlns=""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 xmlns:a16="http://schemas.microsoft.com/office/drawing/2014/main" id="{7E018740-5C2B-4A41-AC1A-7E68D1EC1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 xmlns:a16="http://schemas.microsoft.com/office/drawing/2014/main" id="{166F75A4-C475-4941-8EE2-B80A06A2C1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 xmlns:a16="http://schemas.microsoft.com/office/drawing/2014/main" id="{A032553A-72E8-4B0D-8405-FF9771C9AF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 xmlns:a16="http://schemas.microsoft.com/office/drawing/2014/main" id="{765800AC-C3B9-498E-87BC-29FAE4C76B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 xmlns:a16="http://schemas.microsoft.com/office/drawing/2014/main" id="{1F9D6ACB-2FF4-49F9-978A-E0D5327FC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4083E559-4452-7048-BCA0-912613D28152}"/>
              </a:ext>
            </a:extLst>
          </p:cNvPr>
          <p:cNvSpPr>
            <a:spLocks noGrp="1"/>
          </p:cNvSpPr>
          <p:nvPr>
            <p:ph type="title"/>
            <p:custDataLst>
              <p:tags r:id="rId10"/>
            </p:custDataLst>
          </p:nvPr>
        </p:nvSpPr>
        <p:spPr>
          <a:xfrm>
            <a:off x="677334" y="609600"/>
            <a:ext cx="3843375" cy="5175624"/>
          </a:xfrm>
        </p:spPr>
        <p:txBody>
          <a:bodyPr anchor="ctr">
            <a:normAutofit/>
          </a:bodyPr>
          <a:lstStyle/>
          <a:p>
            <a:r>
              <a:rPr lang="fr-CA">
                <a:solidFill>
                  <a:schemeClr val="tx1">
                    <a:lumMod val="85000"/>
                    <a:lumOff val="15000"/>
                  </a:schemeClr>
                </a:solidFill>
              </a:rPr>
              <a:t>Hygiène des mains</a:t>
            </a:r>
          </a:p>
        </p:txBody>
      </p:sp>
      <p:sp>
        <p:nvSpPr>
          <p:cNvPr id="26" name="Freeform: Shape 25">
            <a:extLst>
              <a:ext uri="{FF2B5EF4-FFF2-40B4-BE49-F238E27FC236}">
                <a16:creationId xmlns="" xmlns:a16="http://schemas.microsoft.com/office/drawing/2014/main" id="{142BFA2A-77A0-4F60-A32A-685681C84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11"/>
            </p:custDataLst>
            <p:extLst>
              <p:ext uri="{386F3935-93C4-4BCD-93E2-E3B085C9AB24}">
                <p16:designElem xmlns=""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814735A0-2B32-E341-8C53-57009F202CAE}"/>
              </a:ext>
            </a:extLst>
          </p:cNvPr>
          <p:cNvSpPr>
            <a:spLocks noGrp="1"/>
          </p:cNvSpPr>
          <p:nvPr>
            <p:ph idx="1"/>
            <p:custDataLst>
              <p:tags r:id="rId12"/>
            </p:custDataLst>
          </p:nvPr>
        </p:nvSpPr>
        <p:spPr>
          <a:xfrm>
            <a:off x="6116084" y="609601"/>
            <a:ext cx="5511296" cy="5175624"/>
          </a:xfrm>
        </p:spPr>
        <p:txBody>
          <a:bodyPr anchor="ctr">
            <a:normAutofit/>
          </a:bodyPr>
          <a:lstStyle/>
          <a:p>
            <a:pPr marL="0" indent="0">
              <a:lnSpc>
                <a:spcPct val="150000"/>
              </a:lnSpc>
              <a:buClr>
                <a:schemeClr val="bg1"/>
              </a:buClr>
              <a:buNone/>
            </a:pPr>
            <a:r>
              <a:rPr lang="fr-FR" dirty="0">
                <a:solidFill>
                  <a:srgbClr val="FFFFFF"/>
                </a:solidFill>
              </a:rPr>
              <a:t>Une routine de lavage de mains durant 20 secondes sera mise en place : </a:t>
            </a:r>
          </a:p>
          <a:p>
            <a:pPr lvl="1">
              <a:lnSpc>
                <a:spcPct val="150000"/>
              </a:lnSpc>
              <a:buClr>
                <a:schemeClr val="bg1"/>
              </a:buClr>
            </a:pPr>
            <a:r>
              <a:rPr lang="fr-FR" sz="1800" dirty="0">
                <a:solidFill>
                  <a:srgbClr val="FFFFFF"/>
                </a:solidFill>
              </a:rPr>
              <a:t>À l’arrivée le matin;</a:t>
            </a:r>
          </a:p>
          <a:p>
            <a:pPr lvl="1">
              <a:lnSpc>
                <a:spcPct val="150000"/>
              </a:lnSpc>
              <a:buClr>
                <a:schemeClr val="bg1"/>
              </a:buClr>
            </a:pPr>
            <a:r>
              <a:rPr lang="fr-FR" sz="1800" dirty="0">
                <a:solidFill>
                  <a:srgbClr val="FFFFFF"/>
                </a:solidFill>
              </a:rPr>
              <a:t>Avant et après collations et repas;</a:t>
            </a:r>
          </a:p>
          <a:p>
            <a:pPr lvl="1">
              <a:lnSpc>
                <a:spcPct val="150000"/>
              </a:lnSpc>
              <a:buClr>
                <a:schemeClr val="bg1"/>
              </a:buClr>
            </a:pPr>
            <a:r>
              <a:rPr lang="fr-FR" sz="1800" dirty="0">
                <a:solidFill>
                  <a:srgbClr val="FFFFFF"/>
                </a:solidFill>
              </a:rPr>
              <a:t>Avant et après une activité́;</a:t>
            </a:r>
          </a:p>
          <a:p>
            <a:pPr lvl="1">
              <a:lnSpc>
                <a:spcPct val="150000"/>
              </a:lnSpc>
              <a:buClr>
                <a:schemeClr val="bg1"/>
              </a:buClr>
            </a:pPr>
            <a:r>
              <a:rPr lang="fr-FR" sz="1800" dirty="0">
                <a:solidFill>
                  <a:srgbClr val="FFFFFF"/>
                </a:solidFill>
              </a:rPr>
              <a:t>Lors d’un changement de local;</a:t>
            </a:r>
          </a:p>
          <a:p>
            <a:pPr lvl="1">
              <a:lnSpc>
                <a:spcPct val="150000"/>
              </a:lnSpc>
              <a:buClr>
                <a:schemeClr val="bg1"/>
              </a:buClr>
            </a:pPr>
            <a:r>
              <a:rPr lang="fr-FR" sz="1800" dirty="0">
                <a:solidFill>
                  <a:srgbClr val="FFFFFF"/>
                </a:solidFill>
              </a:rPr>
              <a:t>Après s’être mouché ou avoir éternué́. </a:t>
            </a:r>
          </a:p>
          <a:p>
            <a:pPr>
              <a:lnSpc>
                <a:spcPct val="150000"/>
              </a:lnSpc>
              <a:buClr>
                <a:schemeClr val="bg1"/>
              </a:buClr>
            </a:pPr>
            <a:endParaRPr lang="fr-FR" dirty="0">
              <a:solidFill>
                <a:srgbClr val="FFFFFF"/>
              </a:solidFill>
            </a:endParaRPr>
          </a:p>
        </p:txBody>
      </p:sp>
      <p:pic>
        <p:nvPicPr>
          <p:cNvPr id="19458" name="Picture 2"/>
          <p:cNvPicPr>
            <a:picLocks noChangeAspect="1" noChangeArrowheads="1"/>
          </p:cNvPicPr>
          <p:nvPr>
            <p:custDataLst>
              <p:tags r:id="rId13"/>
            </p:custDataLst>
          </p:nvPr>
        </p:nvPicPr>
        <p:blipFill>
          <a:blip r:embed="rId15">
            <a:extLst>
              <a:ext uri="{28A0092B-C50C-407E-A947-70E740481C1C}">
                <a14:useLocalDpi xmlns:a14="http://schemas.microsoft.com/office/drawing/2010/main" val="0"/>
              </a:ext>
            </a:extLst>
          </a:blip>
          <a:srcRect/>
          <a:stretch>
            <a:fillRect/>
          </a:stretch>
        </p:blipFill>
        <p:spPr bwMode="auto">
          <a:xfrm>
            <a:off x="0" y="5960723"/>
            <a:ext cx="1485593" cy="86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76389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603AE127-802C-459A-A612-DB85B67F0D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28F5C09-1CD9-D54A-8634-25426963979D}"/>
              </a:ext>
            </a:extLst>
          </p:cNvPr>
          <p:cNvSpPr>
            <a:spLocks noGrp="1"/>
          </p:cNvSpPr>
          <p:nvPr>
            <p:ph type="title"/>
            <p:custDataLst>
              <p:tags r:id="rId2"/>
            </p:custDataLst>
          </p:nvPr>
        </p:nvSpPr>
        <p:spPr>
          <a:xfrm>
            <a:off x="1043950" y="1179151"/>
            <a:ext cx="3300646" cy="4463889"/>
          </a:xfrm>
        </p:spPr>
        <p:txBody>
          <a:bodyPr anchor="ctr">
            <a:normAutofit/>
          </a:bodyPr>
          <a:lstStyle/>
          <a:p>
            <a:r>
              <a:rPr lang="en-US" dirty="0"/>
              <a:t>La </a:t>
            </a:r>
            <a:r>
              <a:rPr lang="en-US" dirty="0" err="1"/>
              <a:t>sécurité</a:t>
            </a:r>
            <a:r>
              <a:rPr lang="en-US" dirty="0"/>
              <a:t>, </a:t>
            </a:r>
            <a:r>
              <a:rPr lang="en-US" dirty="0" err="1"/>
              <a:t>notre</a:t>
            </a:r>
            <a:r>
              <a:rPr lang="en-US" dirty="0"/>
              <a:t> </a:t>
            </a:r>
            <a:r>
              <a:rPr lang="en-US" dirty="0" err="1"/>
              <a:t>priorité</a:t>
            </a:r>
            <a:r>
              <a:rPr lang="en-US" dirty="0"/>
              <a:t>!</a:t>
            </a:r>
          </a:p>
        </p:txBody>
      </p:sp>
      <p:sp>
        <p:nvSpPr>
          <p:cNvPr id="10" name="Isosceles Triangle 9">
            <a:extLst>
              <a:ext uri="{FF2B5EF4-FFF2-40B4-BE49-F238E27FC236}">
                <a16:creationId xmlns="" xmlns:a16="http://schemas.microsoft.com/office/drawing/2014/main" id="{9323D83D-50D6-4040-A58B-FCEA340F88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1A1FE6BB-DFB2-4080-9B5E-076EF5DDE67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custDataLst>
              <p:tags r:id="rId4"/>
            </p:custDataLst>
            <p:extLst>
              <p:ext uri="{386F3935-93C4-4BCD-93E2-E3B085C9AB24}">
                <p16:designElem xmlns=""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AA583CA7-5787-3B4C-A0E5-09029C50CC90}"/>
              </a:ext>
            </a:extLst>
          </p:cNvPr>
          <p:cNvSpPr>
            <a:spLocks noGrp="1"/>
          </p:cNvSpPr>
          <p:nvPr>
            <p:ph idx="1"/>
            <p:custDataLst>
              <p:tags r:id="rId5"/>
            </p:custDataLst>
          </p:nvPr>
        </p:nvSpPr>
        <p:spPr>
          <a:xfrm>
            <a:off x="4978918" y="1109145"/>
            <a:ext cx="6341016" cy="4603900"/>
          </a:xfrm>
        </p:spPr>
        <p:txBody>
          <a:bodyPr anchor="ctr">
            <a:normAutofit/>
          </a:bodyPr>
          <a:lstStyle/>
          <a:p>
            <a:pPr marL="0" indent="0" algn="just">
              <a:lnSpc>
                <a:spcPct val="200000"/>
              </a:lnSpc>
              <a:buNone/>
            </a:pPr>
            <a:r>
              <a:rPr lang="fr-CA" dirty="0"/>
              <a:t>La sécurité des enfants, ainsi que celle des animateurs est notre priorité. C’est pourquoi nous avons mis en place des mesures et procédures sanitaires strictes. Ces dernières se basent sur les recommandations gouvernementales pour les </a:t>
            </a:r>
            <a:r>
              <a:rPr lang="fr-CA" dirty="0" smtClean="0"/>
              <a:t>Camps </a:t>
            </a:r>
            <a:r>
              <a:rPr lang="fr-CA" dirty="0"/>
              <a:t>de jour, a</a:t>
            </a:r>
            <a:r>
              <a:rPr lang="en-CA" dirty="0" err="1"/>
              <a:t>insi</a:t>
            </a:r>
            <a:r>
              <a:rPr lang="en-CA" dirty="0"/>
              <a:t> que sur les directives de </a:t>
            </a:r>
            <a:r>
              <a:rPr lang="en-CA" dirty="0" err="1"/>
              <a:t>l’Association</a:t>
            </a:r>
            <a:r>
              <a:rPr lang="en-CA" dirty="0"/>
              <a:t> des Camps du Québec.</a:t>
            </a:r>
            <a:endParaRPr lang="en-US" dirty="0"/>
          </a:p>
        </p:txBody>
      </p:sp>
      <p:sp>
        <p:nvSpPr>
          <p:cNvPr id="14" name="Isosceles Triangle 13">
            <a:extLst>
              <a:ext uri="{FF2B5EF4-FFF2-40B4-BE49-F238E27FC236}">
                <a16:creationId xmlns="" xmlns:a16="http://schemas.microsoft.com/office/drawing/2014/main" id="{F10FD715-4DCE-4779-B634-EC78315EA2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2050"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598008" y="5962389"/>
            <a:ext cx="1288425" cy="76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548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7AA29D-2E4E-C741-9D6E-AB820C74B6E0}"/>
              </a:ext>
            </a:extLst>
          </p:cNvPr>
          <p:cNvSpPr>
            <a:spLocks noGrp="1"/>
          </p:cNvSpPr>
          <p:nvPr>
            <p:ph type="title"/>
            <p:custDataLst>
              <p:tags r:id="rId1"/>
            </p:custDataLst>
          </p:nvPr>
        </p:nvSpPr>
        <p:spPr/>
        <p:txBody>
          <a:bodyPr/>
          <a:lstStyle/>
          <a:p>
            <a:r>
              <a:rPr lang="fr-FR" dirty="0"/>
              <a:t>Fonctionnement</a:t>
            </a:r>
            <a:r>
              <a:rPr lang="en-US" dirty="0"/>
              <a:t> </a:t>
            </a:r>
            <a:r>
              <a:rPr lang="en-US" dirty="0" smtClean="0"/>
              <a:t>des Camps </a:t>
            </a:r>
            <a:r>
              <a:rPr lang="en-US" dirty="0"/>
              <a:t>de jour</a:t>
            </a:r>
          </a:p>
        </p:txBody>
      </p:sp>
      <p:sp>
        <p:nvSpPr>
          <p:cNvPr id="3" name="Content Placeholder 2">
            <a:extLst>
              <a:ext uri="{FF2B5EF4-FFF2-40B4-BE49-F238E27FC236}">
                <a16:creationId xmlns="" xmlns:a16="http://schemas.microsoft.com/office/drawing/2014/main" id="{31D99F45-FAB9-B345-9375-D938BDEA0018}"/>
              </a:ext>
            </a:extLst>
          </p:cNvPr>
          <p:cNvSpPr>
            <a:spLocks noGrp="1"/>
          </p:cNvSpPr>
          <p:nvPr>
            <p:ph idx="1"/>
            <p:custDataLst>
              <p:tags r:id="rId2"/>
            </p:custDataLst>
          </p:nvPr>
        </p:nvSpPr>
        <p:spPr/>
        <p:txBody>
          <a:bodyPr/>
          <a:lstStyle/>
          <a:p>
            <a:pPr algn="just">
              <a:lnSpc>
                <a:spcPct val="150000"/>
              </a:lnSpc>
            </a:pPr>
            <a:r>
              <a:rPr lang="fr-FR" dirty="0"/>
              <a:t>Diminution des groupes à 10 jeunes par animateur;</a:t>
            </a:r>
          </a:p>
          <a:p>
            <a:pPr algn="just">
              <a:lnSpc>
                <a:spcPct val="150000"/>
              </a:lnSpc>
            </a:pPr>
            <a:r>
              <a:rPr lang="fr-FR" dirty="0"/>
              <a:t>Votre enfant aura 2 animateurs** durant sa journée de </a:t>
            </a:r>
            <a:r>
              <a:rPr lang="fr-FR" dirty="0" smtClean="0"/>
              <a:t>Camp</a:t>
            </a:r>
            <a:r>
              <a:rPr lang="fr-FR" dirty="0"/>
              <a:t>, soit :</a:t>
            </a:r>
          </a:p>
          <a:p>
            <a:pPr lvl="1" algn="just">
              <a:lnSpc>
                <a:spcPct val="150000"/>
              </a:lnSpc>
            </a:pPr>
            <a:r>
              <a:rPr lang="fr-FR" dirty="0"/>
              <a:t>Un le matin entre </a:t>
            </a:r>
            <a:r>
              <a:rPr lang="fr-FR" dirty="0" smtClean="0"/>
              <a:t>7 h </a:t>
            </a:r>
            <a:r>
              <a:rPr lang="fr-FR" dirty="0"/>
              <a:t>et </a:t>
            </a:r>
            <a:r>
              <a:rPr lang="fr-FR" dirty="0" smtClean="0"/>
              <a:t>12 h 30</a:t>
            </a:r>
            <a:endParaRPr lang="fr-FR" dirty="0"/>
          </a:p>
          <a:p>
            <a:pPr lvl="1" algn="just">
              <a:lnSpc>
                <a:spcPct val="150000"/>
              </a:lnSpc>
            </a:pPr>
            <a:r>
              <a:rPr lang="fr-FR" dirty="0"/>
              <a:t>Un en après-midi entre </a:t>
            </a:r>
            <a:r>
              <a:rPr lang="fr-FR" dirty="0" smtClean="0"/>
              <a:t>12 h 30 </a:t>
            </a:r>
            <a:r>
              <a:rPr lang="fr-FR" dirty="0"/>
              <a:t>et </a:t>
            </a:r>
            <a:r>
              <a:rPr lang="fr-FR" dirty="0" smtClean="0"/>
              <a:t>18 h</a:t>
            </a:r>
            <a:endParaRPr lang="fr-FR" dirty="0"/>
          </a:p>
          <a:p>
            <a:pPr marL="0" indent="0" algn="just">
              <a:lnSpc>
                <a:spcPct val="150000"/>
              </a:lnSpc>
              <a:buNone/>
            </a:pPr>
            <a:r>
              <a:rPr lang="fr-FR" dirty="0"/>
              <a:t>** Ces animateurs restent les mêmes tout au long de la semaine.</a:t>
            </a:r>
          </a:p>
          <a:p>
            <a:pPr marL="0" indent="0" algn="just">
              <a:lnSpc>
                <a:spcPct val="150000"/>
              </a:lnSpc>
              <a:buNone/>
            </a:pPr>
            <a:endParaRPr lang="fr-FR" dirty="0"/>
          </a:p>
          <a:p>
            <a:pPr marL="0" indent="0" algn="just">
              <a:lnSpc>
                <a:spcPct val="150000"/>
              </a:lnSpc>
              <a:buNone/>
            </a:pPr>
            <a:r>
              <a:rPr lang="fr-FR" dirty="0"/>
              <a:t>Dîner des jeunes entre </a:t>
            </a:r>
            <a:r>
              <a:rPr lang="fr-FR" dirty="0" smtClean="0"/>
              <a:t>11 h 30 </a:t>
            </a:r>
            <a:r>
              <a:rPr lang="fr-FR" dirty="0"/>
              <a:t>et </a:t>
            </a:r>
            <a:r>
              <a:rPr lang="fr-FR" dirty="0" smtClean="0"/>
              <a:t>12 h 45 </a:t>
            </a:r>
            <a:r>
              <a:rPr lang="fr-FR" dirty="0"/>
              <a:t>avec alternance des groupes.</a:t>
            </a:r>
          </a:p>
        </p:txBody>
      </p:sp>
      <p:pic>
        <p:nvPicPr>
          <p:cNvPr id="21506"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468455" y="6041362"/>
            <a:ext cx="1285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471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98770EE-0C28-484F-88D1-62E622A6D5B0}"/>
              </a:ext>
            </a:extLst>
          </p:cNvPr>
          <p:cNvSpPr>
            <a:spLocks noGrp="1"/>
          </p:cNvSpPr>
          <p:nvPr>
            <p:ph type="title"/>
            <p:custDataLst>
              <p:tags r:id="rId2"/>
            </p:custDataLst>
          </p:nvPr>
        </p:nvSpPr>
        <p:spPr>
          <a:xfrm>
            <a:off x="1333501" y="609600"/>
            <a:ext cx="9271829" cy="1320800"/>
          </a:xfrm>
        </p:spPr>
        <p:txBody>
          <a:bodyPr>
            <a:normAutofit/>
          </a:bodyPr>
          <a:lstStyle/>
          <a:p>
            <a:r>
              <a:rPr lang="fr-CA" dirty="0"/>
              <a:t>Le </a:t>
            </a:r>
            <a:r>
              <a:rPr lang="fr-CA" dirty="0" smtClean="0"/>
              <a:t>Camp </a:t>
            </a:r>
            <a:r>
              <a:rPr lang="fr-CA" dirty="0"/>
              <a:t>de jour RESTE un </a:t>
            </a:r>
            <a:r>
              <a:rPr lang="fr-CA" dirty="0" smtClean="0"/>
              <a:t>Camp </a:t>
            </a:r>
            <a:r>
              <a:rPr lang="fr-CA" dirty="0"/>
              <a:t>de jour!</a:t>
            </a:r>
          </a:p>
        </p:txBody>
      </p:sp>
      <p:sp>
        <p:nvSpPr>
          <p:cNvPr id="10" name="Isosceles Triangle 9">
            <a:extLst>
              <a:ext uri="{FF2B5EF4-FFF2-40B4-BE49-F238E27FC236}">
                <a16:creationId xmlns=""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7647E636-5530-C84D-A7B2-7C84844547AD}"/>
              </a:ext>
            </a:extLst>
          </p:cNvPr>
          <p:cNvSpPr>
            <a:spLocks noGrp="1"/>
          </p:cNvSpPr>
          <p:nvPr>
            <p:ph idx="1"/>
            <p:custDataLst>
              <p:tags r:id="rId4"/>
            </p:custDataLst>
          </p:nvPr>
        </p:nvSpPr>
        <p:spPr>
          <a:xfrm>
            <a:off x="1333502" y="2160589"/>
            <a:ext cx="8596668" cy="3880773"/>
          </a:xfrm>
        </p:spPr>
        <p:txBody>
          <a:bodyPr>
            <a:normAutofit/>
          </a:bodyPr>
          <a:lstStyle/>
          <a:p>
            <a:pPr marL="0" indent="0">
              <a:lnSpc>
                <a:spcPct val="150000"/>
              </a:lnSpc>
              <a:buNone/>
            </a:pPr>
            <a:r>
              <a:rPr lang="fr-CA" dirty="0"/>
              <a:t>Voici des exemples de jeux que votre enfants fera </a:t>
            </a:r>
            <a:r>
              <a:rPr lang="fr-CA" dirty="0" smtClean="0"/>
              <a:t>durant </a:t>
            </a:r>
            <a:r>
              <a:rPr lang="fr-CA" dirty="0"/>
              <a:t>l’été:</a:t>
            </a:r>
          </a:p>
          <a:p>
            <a:pPr lvl="0">
              <a:lnSpc>
                <a:spcPct val="150000"/>
              </a:lnSpc>
            </a:pPr>
            <a:endParaRPr lang="fr-CA" dirty="0"/>
          </a:p>
          <a:p>
            <a:pPr lvl="0">
              <a:lnSpc>
                <a:spcPct val="150000"/>
              </a:lnSpc>
            </a:pPr>
            <a:r>
              <a:rPr lang="fr-CA" dirty="0"/>
              <a:t>1, 2, 3 Soleil</a:t>
            </a:r>
            <a:endParaRPr lang="en-CA" dirty="0"/>
          </a:p>
          <a:p>
            <a:pPr lvl="0">
              <a:lnSpc>
                <a:spcPct val="150000"/>
              </a:lnSpc>
            </a:pPr>
            <a:r>
              <a:rPr lang="fr-CA" dirty="0"/>
              <a:t>Course à obstacles</a:t>
            </a:r>
            <a:endParaRPr lang="en-CA" dirty="0"/>
          </a:p>
          <a:p>
            <a:pPr lvl="0">
              <a:lnSpc>
                <a:spcPct val="150000"/>
              </a:lnSpc>
            </a:pPr>
            <a:r>
              <a:rPr lang="fr-CA" dirty="0"/>
              <a:t>Danse ou Just Dance</a:t>
            </a:r>
            <a:endParaRPr lang="en-CA" dirty="0"/>
          </a:p>
          <a:p>
            <a:pPr>
              <a:lnSpc>
                <a:spcPct val="150000"/>
              </a:lnSpc>
            </a:pPr>
            <a:r>
              <a:rPr lang="fr-CA" dirty="0"/>
              <a:t>Jeux d’eau</a:t>
            </a:r>
          </a:p>
          <a:p>
            <a:pPr>
              <a:lnSpc>
                <a:spcPct val="150000"/>
              </a:lnSpc>
            </a:pPr>
            <a:r>
              <a:rPr lang="fr-CA" dirty="0"/>
              <a:t>Olympique</a:t>
            </a:r>
            <a:endParaRPr lang="en-CA" dirty="0"/>
          </a:p>
          <a:p>
            <a:pPr>
              <a:lnSpc>
                <a:spcPct val="150000"/>
              </a:lnSpc>
            </a:pPr>
            <a:endParaRPr lang="fr-CA" dirty="0"/>
          </a:p>
          <a:p>
            <a:endParaRPr lang="fr-CA" dirty="0"/>
          </a:p>
        </p:txBody>
      </p:sp>
      <p:sp>
        <p:nvSpPr>
          <p:cNvPr id="12" name="Isosceles Triangle 11">
            <a:extLst>
              <a:ext uri="{FF2B5EF4-FFF2-40B4-BE49-F238E27FC236}">
                <a16:creationId xmlns=""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 xmlns:a16="http://schemas.microsoft.com/office/drawing/2014/main" id="{70C1BE15-E766-5946-9F1B-A0A45A99A948}"/>
              </a:ext>
            </a:extLst>
          </p:cNvPr>
          <p:cNvSpPr txBox="1"/>
          <p:nvPr>
            <p:custDataLst>
              <p:tags r:id="rId6"/>
            </p:custDataLst>
          </p:nvPr>
        </p:nvSpPr>
        <p:spPr>
          <a:xfrm>
            <a:off x="4443568" y="3114034"/>
            <a:ext cx="3304864" cy="2927327"/>
          </a:xfrm>
          <a:prstGeom prst="rect">
            <a:avLst/>
          </a:prstGeom>
        </p:spPr>
        <p:txBody>
          <a:bodyPr vert="horz" lIns="91440" tIns="45720" rIns="91440" bIns="45720" rtlCol="0">
            <a:normAutofit lnSpcReduction="10000"/>
          </a:bodyPr>
          <a:lstStyle>
            <a:lvl1pPr marL="342900" indent="-342900">
              <a:spcBef>
                <a:spcPts val="1000"/>
              </a:spcBef>
              <a:spcAft>
                <a:spcPts val="0"/>
              </a:spcAft>
              <a:buClr>
                <a:schemeClr val="accent1"/>
              </a:buClr>
              <a:buSzPct val="80000"/>
              <a:buFont typeface="Wingdings 3" charset="2"/>
              <a:buChar char=""/>
              <a:defRPr>
                <a:solidFill>
                  <a:schemeClr val="tx1">
                    <a:lumMod val="75000"/>
                    <a:lumOff val="25000"/>
                  </a:schemeClr>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lvl="1">
              <a:lnSpc>
                <a:spcPct val="170000"/>
              </a:lnSpc>
            </a:pPr>
            <a:r>
              <a:rPr lang="fr-CA" sz="1800" dirty="0"/>
              <a:t>Loup Garou</a:t>
            </a:r>
            <a:endParaRPr lang="en-CA" sz="1800" dirty="0"/>
          </a:p>
          <a:p>
            <a:pPr lvl="1">
              <a:lnSpc>
                <a:spcPct val="170000"/>
              </a:lnSpc>
            </a:pPr>
            <a:r>
              <a:rPr lang="fr-CA" sz="1800" dirty="0"/>
              <a:t>Cowboy</a:t>
            </a:r>
            <a:endParaRPr lang="en-CA" sz="1800" dirty="0"/>
          </a:p>
          <a:p>
            <a:pPr lvl="1">
              <a:lnSpc>
                <a:spcPct val="170000"/>
              </a:lnSpc>
            </a:pPr>
            <a:r>
              <a:rPr lang="fr-CA" sz="1800" dirty="0"/>
              <a:t>Chef d’orchestre</a:t>
            </a:r>
            <a:endParaRPr lang="en-CA" sz="1800" dirty="0"/>
          </a:p>
          <a:p>
            <a:pPr lvl="1">
              <a:lnSpc>
                <a:spcPct val="170000"/>
              </a:lnSpc>
            </a:pPr>
            <a:r>
              <a:rPr lang="fr-CA" sz="1800" dirty="0"/>
              <a:t>Meurtrier</a:t>
            </a:r>
          </a:p>
          <a:p>
            <a:pPr lvl="1">
              <a:lnSpc>
                <a:spcPct val="170000"/>
              </a:lnSpc>
            </a:pPr>
            <a:r>
              <a:rPr lang="fr-CA" sz="1800" dirty="0"/>
              <a:t>Activités d’arts</a:t>
            </a:r>
            <a:endParaRPr lang="en-CA" sz="1800" dirty="0"/>
          </a:p>
          <a:p>
            <a:pPr>
              <a:lnSpc>
                <a:spcPct val="170000"/>
              </a:lnSpc>
            </a:pPr>
            <a:endParaRPr lang="fr-CA" sz="2000" dirty="0"/>
          </a:p>
        </p:txBody>
      </p:sp>
      <p:sp>
        <p:nvSpPr>
          <p:cNvPr id="6" name="TextBox 5">
            <a:extLst>
              <a:ext uri="{FF2B5EF4-FFF2-40B4-BE49-F238E27FC236}">
                <a16:creationId xmlns="" xmlns:a16="http://schemas.microsoft.com/office/drawing/2014/main" id="{5481540A-DE96-6E40-A614-6F41B7913953}"/>
              </a:ext>
            </a:extLst>
          </p:cNvPr>
          <p:cNvSpPr txBox="1"/>
          <p:nvPr>
            <p:custDataLst>
              <p:tags r:id="rId7"/>
            </p:custDataLst>
          </p:nvPr>
        </p:nvSpPr>
        <p:spPr>
          <a:xfrm>
            <a:off x="7748432" y="3125535"/>
            <a:ext cx="3757025" cy="2844799"/>
          </a:xfrm>
          <a:prstGeom prst="rect">
            <a:avLst/>
          </a:prstGeom>
        </p:spPr>
        <p:txBody>
          <a:bodyPr vert="horz" lIns="91440" tIns="45720" rIns="91440" bIns="45720" rtlCol="0">
            <a:normAutofit/>
          </a:bodyPr>
          <a:lstStyle>
            <a:defPPr>
              <a:defRPr lang="en-US"/>
            </a:defPPr>
            <a:lvl1pPr indent="0">
              <a:lnSpc>
                <a:spcPct val="150000"/>
              </a:lnSpc>
              <a:spcBef>
                <a:spcPts val="1000"/>
              </a:spcBef>
              <a:spcAft>
                <a:spcPts val="0"/>
              </a:spcAft>
              <a:buClr>
                <a:schemeClr val="accent1"/>
              </a:buClr>
              <a:buSzPct val="80000"/>
              <a:buFont typeface="Wingdings 3" charset="2"/>
              <a:buNone/>
              <a:defRPr>
                <a:solidFill>
                  <a:schemeClr val="tx1">
                    <a:lumMod val="75000"/>
                    <a:lumOff val="25000"/>
                  </a:schemeClr>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lvl="1">
              <a:lnSpc>
                <a:spcPct val="150000"/>
              </a:lnSpc>
            </a:pPr>
            <a:r>
              <a:rPr lang="fr-CA" sz="1800" dirty="0"/>
              <a:t>La boulette</a:t>
            </a:r>
          </a:p>
          <a:p>
            <a:pPr lvl="1">
              <a:lnSpc>
                <a:spcPct val="150000"/>
              </a:lnSpc>
            </a:pPr>
            <a:r>
              <a:rPr lang="fr-CA" sz="1800" dirty="0"/>
              <a:t>Fais moi un dessin</a:t>
            </a:r>
          </a:p>
          <a:p>
            <a:pPr lvl="1">
              <a:lnSpc>
                <a:spcPct val="150000"/>
              </a:lnSpc>
            </a:pPr>
            <a:r>
              <a:rPr lang="fr-CA" sz="1800" dirty="0"/>
              <a:t>Jean dit</a:t>
            </a:r>
            <a:endParaRPr lang="en-CA" sz="1800" dirty="0"/>
          </a:p>
          <a:p>
            <a:pPr lvl="1">
              <a:lnSpc>
                <a:spcPct val="150000"/>
              </a:lnSpc>
            </a:pPr>
            <a:r>
              <a:rPr lang="fr-CA" sz="1800" dirty="0"/>
              <a:t>Gardien du musée</a:t>
            </a:r>
          </a:p>
          <a:p>
            <a:pPr lvl="1">
              <a:lnSpc>
                <a:spcPct val="150000"/>
              </a:lnSpc>
            </a:pPr>
            <a:r>
              <a:rPr lang="fr-CA" sz="1800" dirty="0"/>
              <a:t>Jeux au parc</a:t>
            </a:r>
            <a:endParaRPr lang="en-CA" sz="1800" dirty="0"/>
          </a:p>
          <a:p>
            <a:endParaRPr lang="fr-CA" sz="2400" dirty="0"/>
          </a:p>
        </p:txBody>
      </p:sp>
      <p:pic>
        <p:nvPicPr>
          <p:cNvPr id="22530" name="Picture 2"/>
          <p:cNvPicPr>
            <a:picLocks noChangeAspect="1" noChangeArrowheads="1"/>
          </p:cNvPicPr>
          <p:nvPr>
            <p:custDataLst>
              <p:tags r:id="rId8"/>
            </p:custDataLst>
          </p:nvPr>
        </p:nvPicPr>
        <p:blipFill>
          <a:blip r:embed="rId10">
            <a:extLst>
              <a:ext uri="{28A0092B-C50C-407E-A947-70E740481C1C}">
                <a14:useLocalDpi xmlns:a14="http://schemas.microsoft.com/office/drawing/2010/main" val="0"/>
              </a:ext>
            </a:extLst>
          </a:blip>
          <a:srcRect/>
          <a:stretch>
            <a:fillRect/>
          </a:stretch>
        </p:blipFill>
        <p:spPr bwMode="auto">
          <a:xfrm>
            <a:off x="5923" y="6041985"/>
            <a:ext cx="1285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462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B353D6-3C29-6541-8C7F-68374862FA7B}"/>
              </a:ext>
            </a:extLst>
          </p:cNvPr>
          <p:cNvSpPr>
            <a:spLocks noGrp="1"/>
          </p:cNvSpPr>
          <p:nvPr>
            <p:ph type="title"/>
            <p:custDataLst>
              <p:tags r:id="rId1"/>
            </p:custDataLst>
          </p:nvPr>
        </p:nvSpPr>
        <p:spPr/>
        <p:txBody>
          <a:bodyPr/>
          <a:lstStyle/>
          <a:p>
            <a:r>
              <a:rPr lang="fr-FR" dirty="0"/>
              <a:t>Matériel nécessaire</a:t>
            </a:r>
          </a:p>
        </p:txBody>
      </p:sp>
      <p:sp>
        <p:nvSpPr>
          <p:cNvPr id="3" name="Content Placeholder 2">
            <a:extLst>
              <a:ext uri="{FF2B5EF4-FFF2-40B4-BE49-F238E27FC236}">
                <a16:creationId xmlns="" xmlns:a16="http://schemas.microsoft.com/office/drawing/2014/main" id="{3ECF4B3C-B768-FC49-8155-9938A704DB60}"/>
              </a:ext>
            </a:extLst>
          </p:cNvPr>
          <p:cNvSpPr>
            <a:spLocks noGrp="1"/>
          </p:cNvSpPr>
          <p:nvPr>
            <p:ph idx="1"/>
            <p:custDataLst>
              <p:tags r:id="rId2"/>
            </p:custDataLst>
          </p:nvPr>
        </p:nvSpPr>
        <p:spPr>
          <a:xfrm>
            <a:off x="677334" y="1332412"/>
            <a:ext cx="8596668" cy="4795434"/>
          </a:xfrm>
        </p:spPr>
        <p:txBody>
          <a:bodyPr>
            <a:normAutofit/>
          </a:bodyPr>
          <a:lstStyle/>
          <a:p>
            <a:pPr marL="0" indent="0" algn="just">
              <a:lnSpc>
                <a:spcPct val="150000"/>
              </a:lnSpc>
              <a:buNone/>
            </a:pPr>
            <a:r>
              <a:rPr lang="en-CA" dirty="0"/>
              <a:t>Important!</a:t>
            </a:r>
          </a:p>
          <a:p>
            <a:pPr marL="0" indent="0" algn="just">
              <a:lnSpc>
                <a:spcPct val="110000"/>
              </a:lnSpc>
              <a:buNone/>
            </a:pPr>
            <a:r>
              <a:rPr lang="fr-FR" dirty="0"/>
              <a:t>Le matériel de votre enfant doit demeurer sur le site pour toute la semaine, exceptée la boite à lunch; </a:t>
            </a:r>
          </a:p>
          <a:p>
            <a:pPr marL="0" indent="0" algn="just">
              <a:lnSpc>
                <a:spcPct val="200000"/>
              </a:lnSpc>
              <a:buNone/>
            </a:pPr>
            <a:r>
              <a:rPr lang="fr-FR" dirty="0"/>
              <a:t>Votre enfant doit aussi avoir avec lui au </a:t>
            </a:r>
            <a:r>
              <a:rPr lang="fr-FR" dirty="0" smtClean="0"/>
              <a:t>Camp </a:t>
            </a:r>
            <a:r>
              <a:rPr lang="fr-FR" dirty="0"/>
              <a:t>de jour:</a:t>
            </a:r>
          </a:p>
          <a:p>
            <a:pPr lvl="1" algn="just">
              <a:lnSpc>
                <a:spcPct val="150000"/>
              </a:lnSpc>
            </a:pPr>
            <a:r>
              <a:rPr lang="fr-FR" sz="1800" dirty="0"/>
              <a:t>Étui avec crayons de couleur; </a:t>
            </a:r>
          </a:p>
          <a:p>
            <a:pPr lvl="1" algn="just">
              <a:lnSpc>
                <a:spcPct val="150000"/>
              </a:lnSpc>
            </a:pPr>
            <a:r>
              <a:rPr lang="fr-FR" sz="1800" dirty="0"/>
              <a:t>Étui avec colle, ciseaux, crayon à mine, efface, crayon surligneur; </a:t>
            </a:r>
          </a:p>
          <a:p>
            <a:pPr lvl="1" algn="just">
              <a:lnSpc>
                <a:spcPct val="150000"/>
              </a:lnSpc>
            </a:pPr>
            <a:r>
              <a:rPr lang="fr-FR" sz="1800" dirty="0"/>
              <a:t>Lunch froid (pas de micro-ondes disponible); </a:t>
            </a:r>
          </a:p>
          <a:p>
            <a:pPr lvl="1" algn="just">
              <a:lnSpc>
                <a:spcPct val="150000"/>
              </a:lnSpc>
            </a:pPr>
            <a:r>
              <a:rPr lang="fr-FR" sz="1800" dirty="0"/>
              <a:t>Votre enfant doit avoir sa gourde, car l’abreuvoir ne peut être utilisée; </a:t>
            </a:r>
          </a:p>
          <a:p>
            <a:pPr marL="0" indent="0" algn="just">
              <a:buNone/>
            </a:pPr>
            <a:r>
              <a:rPr lang="fr-FR" dirty="0"/>
              <a:t>La liste complète du matériel de votre jeune se retrouve dans le </a:t>
            </a:r>
            <a:r>
              <a:rPr lang="fr-FR" dirty="0" smtClean="0"/>
              <a:t>Guide </a:t>
            </a:r>
            <a:r>
              <a:rPr lang="fr-FR" dirty="0"/>
              <a:t>des parents.</a:t>
            </a:r>
          </a:p>
          <a:p>
            <a:pPr algn="just">
              <a:lnSpc>
                <a:spcPct val="150000"/>
              </a:lnSpc>
            </a:pPr>
            <a:endParaRPr lang="en-US" dirty="0"/>
          </a:p>
        </p:txBody>
      </p:sp>
      <p:pic>
        <p:nvPicPr>
          <p:cNvPr id="23554"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454807" y="6089650"/>
            <a:ext cx="1285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081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4E420E-A5DE-D342-91DE-D9AFD1E7A7E3}"/>
              </a:ext>
            </a:extLst>
          </p:cNvPr>
          <p:cNvSpPr>
            <a:spLocks noGrp="1"/>
          </p:cNvSpPr>
          <p:nvPr>
            <p:ph type="title"/>
            <p:custDataLst>
              <p:tags r:id="rId1"/>
            </p:custDataLst>
          </p:nvPr>
        </p:nvSpPr>
        <p:spPr>
          <a:xfrm>
            <a:off x="627798" y="2303255"/>
            <a:ext cx="9007522" cy="1709187"/>
          </a:xfrm>
        </p:spPr>
        <p:txBody>
          <a:bodyPr>
            <a:normAutofit/>
          </a:bodyPr>
          <a:lstStyle/>
          <a:p>
            <a:pPr algn="ctr"/>
            <a:r>
              <a:rPr lang="fr-CA" sz="4400" dirty="0"/>
              <a:t>Questions?</a:t>
            </a:r>
            <a:br>
              <a:rPr lang="fr-CA" sz="4400" dirty="0"/>
            </a:br>
            <a:r>
              <a:rPr lang="fr-CA" sz="4400" dirty="0">
                <a:solidFill>
                  <a:schemeClr val="tx1"/>
                </a:solidFill>
              </a:rPr>
              <a:t>Veuillez nous les poser sur le chat</a:t>
            </a:r>
          </a:p>
        </p:txBody>
      </p:sp>
      <p:sp>
        <p:nvSpPr>
          <p:cNvPr id="3" name="ZoneTexte 2"/>
          <p:cNvSpPr txBox="1"/>
          <p:nvPr>
            <p:custDataLst>
              <p:tags r:id="rId2"/>
            </p:custDataLst>
          </p:nvPr>
        </p:nvSpPr>
        <p:spPr>
          <a:xfrm>
            <a:off x="1758129" y="4959029"/>
            <a:ext cx="3782860" cy="1015663"/>
          </a:xfrm>
          <a:prstGeom prst="rect">
            <a:avLst/>
          </a:prstGeom>
          <a:noFill/>
        </p:spPr>
        <p:txBody>
          <a:bodyPr wrap="square" rtlCol="0">
            <a:spAutoFit/>
          </a:bodyPr>
          <a:lstStyle/>
          <a:p>
            <a:pPr algn="ctr"/>
            <a:r>
              <a:rPr lang="fr-CA"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Merci</a:t>
            </a:r>
            <a:r>
              <a:rPr lang="fr-CA" sz="6000" dirty="0"/>
              <a:t> </a:t>
            </a:r>
          </a:p>
        </p:txBody>
      </p:sp>
      <p:pic>
        <p:nvPicPr>
          <p:cNvPr id="24578"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3835178" y="45295"/>
            <a:ext cx="2624137" cy="1568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5540989" y="4246320"/>
            <a:ext cx="3452713" cy="244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33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DF4D7F6-81B5-452A-9CE6-76D81F91D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EAE8749-92F7-2046-89FD-21D317157BC2}"/>
              </a:ext>
            </a:extLst>
          </p:cNvPr>
          <p:cNvSpPr>
            <a:spLocks noGrp="1"/>
          </p:cNvSpPr>
          <p:nvPr>
            <p:ph type="title"/>
            <p:custDataLst>
              <p:tags r:id="rId2"/>
            </p:custDataLst>
          </p:nvPr>
        </p:nvSpPr>
        <p:spPr>
          <a:xfrm>
            <a:off x="1333502" y="609600"/>
            <a:ext cx="8596668" cy="1320800"/>
          </a:xfrm>
        </p:spPr>
        <p:txBody>
          <a:bodyPr>
            <a:normAutofit/>
          </a:bodyPr>
          <a:lstStyle/>
          <a:p>
            <a:r>
              <a:rPr lang="en-US" dirty="0" err="1"/>
              <a:t>Numéro</a:t>
            </a:r>
            <a:r>
              <a:rPr lang="en-US" dirty="0"/>
              <a:t> important</a:t>
            </a:r>
          </a:p>
        </p:txBody>
      </p:sp>
      <p:sp>
        <p:nvSpPr>
          <p:cNvPr id="10" name="Isosceles Triangle 9">
            <a:extLst>
              <a:ext uri="{FF2B5EF4-FFF2-40B4-BE49-F238E27FC236}">
                <a16:creationId xmlns="" xmlns:a16="http://schemas.microsoft.com/office/drawing/2014/main" id="{4600514D-20FB-4559-97DC-D1DC39E6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 xmlns:a16="http://schemas.microsoft.com/office/drawing/2014/main" id="{266F638A-E405-4AC0-B984-72E5813B0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 xmlns:a16="http://schemas.microsoft.com/office/drawing/2014/main" id="{7D1CBE93-B17D-4509-843C-82287C3803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AE6277B4-6A43-48AB-89B2-3442221619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custDataLst>
              <p:tags r:id="rId6"/>
            </p:custDataLst>
            <p:extLst>
              <p:ext uri="{386F3935-93C4-4BCD-93E2-E3B085C9AB24}">
                <p16:designElem xmlns=""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 xmlns:a16="http://schemas.microsoft.com/office/drawing/2014/main" id="{6C336D97-5289-774C-A3C3-B834544FBD71}"/>
              </a:ext>
            </a:extLst>
          </p:cNvPr>
          <p:cNvSpPr>
            <a:spLocks noGrp="1"/>
          </p:cNvSpPr>
          <p:nvPr>
            <p:ph idx="1"/>
            <p:custDataLst>
              <p:tags r:id="rId7"/>
            </p:custDataLst>
          </p:nvPr>
        </p:nvSpPr>
        <p:spPr>
          <a:xfrm>
            <a:off x="1333502" y="1422400"/>
            <a:ext cx="8470898" cy="4903244"/>
          </a:xfrm>
          <a:ln>
            <a:noFill/>
          </a:ln>
        </p:spPr>
        <p:txBody>
          <a:bodyPr>
            <a:normAutofit/>
          </a:bodyPr>
          <a:lstStyle/>
          <a:p>
            <a:pPr marL="0" indent="0" algn="ctr">
              <a:lnSpc>
                <a:spcPct val="200000"/>
              </a:lnSpc>
              <a:buNone/>
            </a:pPr>
            <a:r>
              <a:rPr lang="en-US" dirty="0"/>
              <a:t>À </a:t>
            </a:r>
            <a:r>
              <a:rPr lang="en-US" dirty="0" err="1"/>
              <a:t>partir</a:t>
            </a:r>
            <a:r>
              <a:rPr lang="en-US" dirty="0"/>
              <a:t> du 29 </a:t>
            </a:r>
            <a:r>
              <a:rPr lang="en-US" dirty="0" err="1"/>
              <a:t>juin</a:t>
            </a:r>
            <a:endParaRPr lang="en-US" dirty="0"/>
          </a:p>
          <a:p>
            <a:pPr marL="0" indent="0" algn="ctr">
              <a:lnSpc>
                <a:spcPct val="200000"/>
              </a:lnSpc>
              <a:buNone/>
            </a:pPr>
            <a:r>
              <a:rPr lang="fr-CA" dirty="0"/>
              <a:t>Pour des questions durant </a:t>
            </a:r>
            <a:r>
              <a:rPr lang="fr-CA" dirty="0" smtClean="0"/>
              <a:t>les Camps </a:t>
            </a:r>
            <a:r>
              <a:rPr lang="fr-CA" dirty="0"/>
              <a:t>de jour ou pour rejoindre le site du </a:t>
            </a:r>
          </a:p>
          <a:p>
            <a:pPr marL="0" indent="0" algn="ctr">
              <a:lnSpc>
                <a:spcPct val="200000"/>
              </a:lnSpc>
              <a:buNone/>
            </a:pPr>
            <a:r>
              <a:rPr lang="fr-CA" dirty="0">
                <a:solidFill>
                  <a:srgbClr val="92D050"/>
                </a:solidFill>
              </a:rPr>
              <a:t>Pavillon Jordi-Bonet</a:t>
            </a:r>
            <a:r>
              <a:rPr lang="fr-CA" dirty="0">
                <a:solidFill>
                  <a:schemeClr val="tx1"/>
                </a:solidFill>
              </a:rPr>
              <a:t>: 		</a:t>
            </a:r>
            <a:r>
              <a:rPr lang="fr-CA" sz="3200" b="1" dirty="0">
                <a:solidFill>
                  <a:schemeClr val="tx1"/>
                </a:solidFill>
              </a:rPr>
              <a:t>514 378-6012</a:t>
            </a:r>
          </a:p>
          <a:p>
            <a:pPr marL="0" indent="0">
              <a:lnSpc>
                <a:spcPct val="200000"/>
              </a:lnSpc>
              <a:buNone/>
            </a:pPr>
            <a:endParaRPr lang="fr-CA" sz="1100" b="1" dirty="0">
              <a:solidFill>
                <a:schemeClr val="tx1"/>
              </a:solidFill>
            </a:endParaRPr>
          </a:p>
          <a:p>
            <a:pPr marL="0" indent="0">
              <a:lnSpc>
                <a:spcPct val="200000"/>
              </a:lnSpc>
              <a:buNone/>
            </a:pPr>
            <a:endParaRPr lang="fr-CA" sz="3200" dirty="0"/>
          </a:p>
          <a:p>
            <a:pPr marL="0" indent="0">
              <a:lnSpc>
                <a:spcPct val="200000"/>
              </a:lnSpc>
              <a:buNone/>
            </a:pPr>
            <a:endParaRPr lang="en-CA" sz="3200" dirty="0"/>
          </a:p>
          <a:p>
            <a:pPr marL="0" indent="0" algn="ctr">
              <a:lnSpc>
                <a:spcPct val="200000"/>
              </a:lnSpc>
              <a:buNone/>
            </a:pPr>
            <a:endParaRPr lang="en-US" dirty="0"/>
          </a:p>
        </p:txBody>
      </p:sp>
      <p:sp>
        <p:nvSpPr>
          <p:cNvPr id="18" name="Rectangle 27">
            <a:extLst>
              <a:ext uri="{FF2B5EF4-FFF2-40B4-BE49-F238E27FC236}">
                <a16:creationId xmlns="" xmlns:a16="http://schemas.microsoft.com/office/drawing/2014/main" id="{27B538D5-95DB-47ED-9CB4-34AE5BF78E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074" name="Picture 2"/>
          <p:cNvPicPr>
            <a:picLocks noChangeAspect="1" noChangeArrowheads="1"/>
          </p:cNvPicPr>
          <p:nvPr>
            <p:custDataLst>
              <p:tags r:id="rId9"/>
            </p:custDataLst>
          </p:nvPr>
        </p:nvPicPr>
        <p:blipFill>
          <a:blip r:embed="rId11">
            <a:extLst>
              <a:ext uri="{28A0092B-C50C-407E-A947-70E740481C1C}">
                <a14:useLocalDpi xmlns:a14="http://schemas.microsoft.com/office/drawing/2010/main" val="0"/>
              </a:ext>
            </a:extLst>
          </a:blip>
          <a:srcRect/>
          <a:stretch>
            <a:fillRect/>
          </a:stretch>
        </p:blipFill>
        <p:spPr bwMode="auto">
          <a:xfrm>
            <a:off x="223909" y="5941469"/>
            <a:ext cx="1285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670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DF4D7F6-81B5-452A-9CE6-76D81F91D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B023DF9-FC99-9F41-863C-3847C2C4FD64}"/>
              </a:ext>
            </a:extLst>
          </p:cNvPr>
          <p:cNvSpPr>
            <a:spLocks noGrp="1"/>
          </p:cNvSpPr>
          <p:nvPr>
            <p:ph type="title"/>
            <p:custDataLst>
              <p:tags r:id="rId2"/>
            </p:custDataLst>
          </p:nvPr>
        </p:nvSpPr>
        <p:spPr>
          <a:xfrm>
            <a:off x="1333502" y="609600"/>
            <a:ext cx="8596668" cy="1320800"/>
          </a:xfrm>
        </p:spPr>
        <p:txBody>
          <a:bodyPr>
            <a:normAutofit/>
          </a:bodyPr>
          <a:lstStyle/>
          <a:p>
            <a:r>
              <a:rPr lang="en-US" dirty="0" err="1"/>
              <a:t>Informations</a:t>
            </a:r>
            <a:r>
              <a:rPr lang="en-US" dirty="0"/>
              <a:t> </a:t>
            </a:r>
            <a:r>
              <a:rPr lang="en-US" dirty="0" err="1"/>
              <a:t>générales</a:t>
            </a:r>
            <a:endParaRPr lang="en-US" dirty="0"/>
          </a:p>
        </p:txBody>
      </p:sp>
      <p:sp>
        <p:nvSpPr>
          <p:cNvPr id="10" name="Isosceles Triangle 9">
            <a:extLst>
              <a:ext uri="{FF2B5EF4-FFF2-40B4-BE49-F238E27FC236}">
                <a16:creationId xmlns="" xmlns:a16="http://schemas.microsoft.com/office/drawing/2014/main" id="{4600514D-20FB-4559-97DC-D1DC39E6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 xmlns:a16="http://schemas.microsoft.com/office/drawing/2014/main" id="{266F638A-E405-4AC0-B984-72E5813B0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 xmlns:a16="http://schemas.microsoft.com/office/drawing/2014/main" id="{7D1CBE93-B17D-4509-843C-82287C3803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AE6277B4-6A43-48AB-89B2-3442221619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custDataLst>
              <p:tags r:id="rId6"/>
            </p:custDataLst>
            <p:extLst>
              <p:ext uri="{386F3935-93C4-4BCD-93E2-E3B085C9AB24}">
                <p16:designElem xmlns=""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 xmlns:a16="http://schemas.microsoft.com/office/drawing/2014/main" id="{48D760D1-09B9-014D-A6E3-894CDCF091D2}"/>
              </a:ext>
            </a:extLst>
          </p:cNvPr>
          <p:cNvSpPr>
            <a:spLocks noGrp="1"/>
          </p:cNvSpPr>
          <p:nvPr>
            <p:ph idx="1"/>
            <p:custDataLst>
              <p:tags r:id="rId7"/>
            </p:custDataLst>
          </p:nvPr>
        </p:nvSpPr>
        <p:spPr>
          <a:xfrm>
            <a:off x="876922" y="1930400"/>
            <a:ext cx="8470898" cy="4648818"/>
          </a:xfrm>
          <a:ln>
            <a:noFill/>
          </a:ln>
        </p:spPr>
        <p:txBody>
          <a:bodyPr>
            <a:normAutofit/>
          </a:bodyPr>
          <a:lstStyle/>
          <a:p>
            <a:pPr marL="0" indent="0" algn="just">
              <a:buNone/>
            </a:pPr>
            <a:r>
              <a:rPr lang="fr-FR" dirty="0"/>
              <a:t>Début </a:t>
            </a:r>
            <a:r>
              <a:rPr lang="fr-FR" dirty="0" smtClean="0"/>
              <a:t>des </a:t>
            </a:r>
            <a:r>
              <a:rPr lang="fr-FR" dirty="0"/>
              <a:t>C</a:t>
            </a:r>
            <a:r>
              <a:rPr lang="fr-FR" dirty="0" smtClean="0"/>
              <a:t>amp</a:t>
            </a:r>
            <a:r>
              <a:rPr lang="fr-FR" dirty="0"/>
              <a:t>: 	</a:t>
            </a:r>
            <a:r>
              <a:rPr lang="fr-FR" b="1" dirty="0"/>
              <a:t>29 juin 2020</a:t>
            </a:r>
          </a:p>
          <a:p>
            <a:pPr marL="0" indent="0" algn="just">
              <a:buNone/>
            </a:pPr>
            <a:r>
              <a:rPr lang="fr-FR" dirty="0"/>
              <a:t>Fin </a:t>
            </a:r>
            <a:r>
              <a:rPr lang="fr-FR" dirty="0" smtClean="0"/>
              <a:t>des Camps: 	</a:t>
            </a:r>
            <a:r>
              <a:rPr lang="fr-FR" b="1" dirty="0" smtClean="0"/>
              <a:t>21 août </a:t>
            </a:r>
            <a:r>
              <a:rPr lang="fr-FR" b="1" dirty="0"/>
              <a:t>2020</a:t>
            </a:r>
          </a:p>
          <a:p>
            <a:pPr marL="0" indent="0" algn="just">
              <a:lnSpc>
                <a:spcPct val="170000"/>
              </a:lnSpc>
              <a:buNone/>
            </a:pPr>
            <a:endParaRPr lang="fr-FR" dirty="0"/>
          </a:p>
          <a:p>
            <a:pPr marL="0" indent="0" algn="just">
              <a:buNone/>
            </a:pPr>
            <a:r>
              <a:rPr lang="fr-FR" dirty="0"/>
              <a:t>Heures </a:t>
            </a:r>
            <a:r>
              <a:rPr lang="fr-FR" dirty="0" smtClean="0"/>
              <a:t>des </a:t>
            </a:r>
            <a:r>
              <a:rPr lang="fr-FR" dirty="0"/>
              <a:t>C</a:t>
            </a:r>
            <a:r>
              <a:rPr lang="fr-FR" dirty="0" smtClean="0"/>
              <a:t>amp </a:t>
            </a:r>
            <a:r>
              <a:rPr lang="fr-FR" dirty="0"/>
              <a:t>de jour: </a:t>
            </a:r>
          </a:p>
          <a:p>
            <a:pPr marL="0" indent="0" algn="just">
              <a:buNone/>
            </a:pPr>
            <a:r>
              <a:rPr lang="fr-FR" dirty="0"/>
              <a:t>	Lundi au vendredi, </a:t>
            </a:r>
            <a:r>
              <a:rPr lang="fr-FR" b="1" dirty="0"/>
              <a:t>de </a:t>
            </a:r>
            <a:r>
              <a:rPr lang="fr-FR" b="1" dirty="0" smtClean="0"/>
              <a:t>7 h </a:t>
            </a:r>
            <a:r>
              <a:rPr lang="fr-FR" b="1" dirty="0"/>
              <a:t>à 18h</a:t>
            </a:r>
          </a:p>
          <a:p>
            <a:pPr marL="0" indent="0" algn="just">
              <a:lnSpc>
                <a:spcPct val="170000"/>
              </a:lnSpc>
              <a:buNone/>
            </a:pPr>
            <a:endParaRPr lang="fr-FR" dirty="0"/>
          </a:p>
          <a:p>
            <a:pPr marL="0" indent="0" algn="just">
              <a:spcBef>
                <a:spcPts val="0"/>
              </a:spcBef>
              <a:buNone/>
            </a:pPr>
            <a:r>
              <a:rPr lang="fr-FR" dirty="0"/>
              <a:t>** Nouveau cet été: Aucune différenciation entre </a:t>
            </a:r>
            <a:r>
              <a:rPr lang="fr-FR" dirty="0" smtClean="0"/>
              <a:t>Service </a:t>
            </a:r>
            <a:r>
              <a:rPr lang="fr-FR" dirty="0"/>
              <a:t>de garde et </a:t>
            </a:r>
            <a:r>
              <a:rPr lang="fr-FR" dirty="0" smtClean="0"/>
              <a:t>Camps </a:t>
            </a:r>
            <a:r>
              <a:rPr lang="fr-FR" dirty="0"/>
              <a:t>de jour. Vous pouvez venir porter et chercher votre enfant n’importe quand </a:t>
            </a:r>
          </a:p>
          <a:p>
            <a:pPr marL="0" indent="0" algn="just">
              <a:spcBef>
                <a:spcPts val="0"/>
              </a:spcBef>
              <a:buNone/>
            </a:pPr>
            <a:r>
              <a:rPr lang="fr-FR" dirty="0"/>
              <a:t>dans les heures d’ouverture </a:t>
            </a:r>
            <a:r>
              <a:rPr lang="fr-FR" dirty="0" smtClean="0"/>
              <a:t>des Camps </a:t>
            </a:r>
            <a:r>
              <a:rPr lang="fr-FR" dirty="0"/>
              <a:t>de jour.</a:t>
            </a:r>
          </a:p>
        </p:txBody>
      </p:sp>
      <p:sp>
        <p:nvSpPr>
          <p:cNvPr id="18" name="Rectangle 27">
            <a:extLst>
              <a:ext uri="{FF2B5EF4-FFF2-40B4-BE49-F238E27FC236}">
                <a16:creationId xmlns="" xmlns:a16="http://schemas.microsoft.com/office/drawing/2014/main" id="{27B538D5-95DB-47ED-9CB4-34AE5BF78E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C:\Users\elican\Pictures\Camp de jour.jpg"/>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5800472" y="1422400"/>
            <a:ext cx="4331461" cy="30590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224366" y="5953800"/>
            <a:ext cx="1285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53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5D21DE-DA57-DB44-8259-3D635DF7E5C5}"/>
              </a:ext>
            </a:extLst>
          </p:cNvPr>
          <p:cNvSpPr>
            <a:spLocks noGrp="1"/>
          </p:cNvSpPr>
          <p:nvPr>
            <p:ph type="title"/>
            <p:custDataLst>
              <p:tags r:id="rId1"/>
            </p:custDataLst>
          </p:nvPr>
        </p:nvSpPr>
        <p:spPr/>
        <p:txBody>
          <a:bodyPr/>
          <a:lstStyle/>
          <a:p>
            <a:r>
              <a:rPr lang="en-US" dirty="0" err="1"/>
              <a:t>Procédures</a:t>
            </a:r>
            <a:r>
              <a:rPr lang="en-US" dirty="0"/>
              <a:t> </a:t>
            </a:r>
            <a:r>
              <a:rPr lang="en-US" dirty="0" err="1"/>
              <a:t>spéciales</a:t>
            </a:r>
            <a:endParaRPr lang="en-US" dirty="0"/>
          </a:p>
        </p:txBody>
      </p:sp>
      <p:sp>
        <p:nvSpPr>
          <p:cNvPr id="3" name="Content Placeholder 2">
            <a:extLst>
              <a:ext uri="{FF2B5EF4-FFF2-40B4-BE49-F238E27FC236}">
                <a16:creationId xmlns="" xmlns:a16="http://schemas.microsoft.com/office/drawing/2014/main" id="{9CDF0FCB-1B11-1B43-9433-F1A7C717F0CC}"/>
              </a:ext>
            </a:extLst>
          </p:cNvPr>
          <p:cNvSpPr>
            <a:spLocks noGrp="1"/>
          </p:cNvSpPr>
          <p:nvPr>
            <p:ph idx="1"/>
            <p:custDataLst>
              <p:tags r:id="rId2"/>
            </p:custDataLst>
          </p:nvPr>
        </p:nvSpPr>
        <p:spPr>
          <a:xfrm>
            <a:off x="677334" y="1600200"/>
            <a:ext cx="8596668" cy="4975964"/>
          </a:xfrm>
        </p:spPr>
        <p:txBody>
          <a:bodyPr>
            <a:noAutofit/>
          </a:bodyPr>
          <a:lstStyle/>
          <a:p>
            <a:pPr lvl="0"/>
            <a:r>
              <a:rPr lang="fr-CA" dirty="0"/>
              <a:t>Identification d’une entrée et d’une sortie distincte sur chaque site:</a:t>
            </a:r>
            <a:endParaRPr lang="en-CA" dirty="0"/>
          </a:p>
          <a:p>
            <a:pPr lvl="2"/>
            <a:r>
              <a:rPr lang="fr-CA" sz="1600" dirty="0"/>
              <a:t>Voir </a:t>
            </a:r>
            <a:r>
              <a:rPr lang="fr-CA" sz="1600" dirty="0" smtClean="0"/>
              <a:t>plan </a:t>
            </a:r>
            <a:r>
              <a:rPr lang="fr-CA" sz="1600" dirty="0"/>
              <a:t>à la diapositive </a:t>
            </a:r>
            <a:r>
              <a:rPr lang="fr-CA" sz="1600" dirty="0" smtClean="0"/>
              <a:t>suivante.</a:t>
            </a:r>
            <a:endParaRPr lang="fr-CA" sz="1600" dirty="0"/>
          </a:p>
          <a:p>
            <a:pPr marL="457200" lvl="1" indent="0">
              <a:buNone/>
            </a:pPr>
            <a:endParaRPr lang="en-CA" sz="1800" dirty="0"/>
          </a:p>
          <a:p>
            <a:pPr lvl="0"/>
            <a:r>
              <a:rPr lang="fr-CA" dirty="0"/>
              <a:t>Création d’un « sens-unique » sur les sites </a:t>
            </a:r>
            <a:r>
              <a:rPr lang="fr-CA" dirty="0" smtClean="0"/>
              <a:t>des Camps </a:t>
            </a:r>
            <a:r>
              <a:rPr lang="fr-CA" dirty="0"/>
              <a:t>pour le déplacement des jeunes;</a:t>
            </a:r>
          </a:p>
          <a:p>
            <a:pPr lvl="0"/>
            <a:endParaRPr lang="en-CA" dirty="0"/>
          </a:p>
          <a:p>
            <a:pPr lvl="0"/>
            <a:r>
              <a:rPr lang="fr-CA" dirty="0"/>
              <a:t>Présence d’un employé à l’accueil sur chacun des sites </a:t>
            </a:r>
            <a:r>
              <a:rPr lang="fr-CA" dirty="0" smtClean="0"/>
              <a:t>aux </a:t>
            </a:r>
            <a:r>
              <a:rPr lang="fr-CA" dirty="0"/>
              <a:t>heures clés, soit:</a:t>
            </a:r>
          </a:p>
          <a:p>
            <a:pPr lvl="2">
              <a:lnSpc>
                <a:spcPct val="200000"/>
              </a:lnSpc>
              <a:spcBef>
                <a:spcPts val="0"/>
              </a:spcBef>
            </a:pPr>
            <a:r>
              <a:rPr lang="fr-CA" sz="1600" dirty="0"/>
              <a:t> Entre </a:t>
            </a:r>
            <a:r>
              <a:rPr lang="fr-CA" sz="1600" dirty="0" smtClean="0"/>
              <a:t>7 h </a:t>
            </a:r>
            <a:r>
              <a:rPr lang="fr-CA" sz="1600" dirty="0"/>
              <a:t>et </a:t>
            </a:r>
            <a:r>
              <a:rPr lang="fr-CA" sz="1600" dirty="0" smtClean="0"/>
              <a:t>10 h</a:t>
            </a:r>
            <a:endParaRPr lang="fr-CA" sz="1600" dirty="0"/>
          </a:p>
          <a:p>
            <a:pPr lvl="2">
              <a:lnSpc>
                <a:spcPct val="200000"/>
              </a:lnSpc>
              <a:spcBef>
                <a:spcPts val="0"/>
              </a:spcBef>
            </a:pPr>
            <a:r>
              <a:rPr lang="fr-CA" sz="1600" dirty="0"/>
              <a:t> Entre </a:t>
            </a:r>
            <a:r>
              <a:rPr lang="fr-CA" sz="1600" dirty="0" smtClean="0"/>
              <a:t>15 h </a:t>
            </a:r>
            <a:r>
              <a:rPr lang="fr-CA" sz="1600" dirty="0"/>
              <a:t>et </a:t>
            </a:r>
            <a:r>
              <a:rPr lang="fr-CA" sz="1600" dirty="0" smtClean="0"/>
              <a:t>18 h</a:t>
            </a:r>
            <a:r>
              <a:rPr lang="fr-CA" dirty="0"/>
              <a:t>.</a:t>
            </a:r>
            <a:endParaRPr lang="en-CA" dirty="0"/>
          </a:p>
          <a:p>
            <a:pPr>
              <a:lnSpc>
                <a:spcPct val="200000"/>
              </a:lnSpc>
            </a:pPr>
            <a:endParaRPr lang="en-US" dirty="0"/>
          </a:p>
        </p:txBody>
      </p:sp>
      <p:pic>
        <p:nvPicPr>
          <p:cNvPr id="4098"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483948" y="5912720"/>
            <a:ext cx="1285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81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835016-F881-A042-B493-B380B2DDCEDF}"/>
              </a:ext>
            </a:extLst>
          </p:cNvPr>
          <p:cNvSpPr>
            <a:spLocks noGrp="1"/>
          </p:cNvSpPr>
          <p:nvPr>
            <p:ph type="title"/>
            <p:custDataLst>
              <p:tags r:id="rId1"/>
            </p:custDataLst>
          </p:nvPr>
        </p:nvSpPr>
        <p:spPr>
          <a:xfrm>
            <a:off x="424466" y="755540"/>
            <a:ext cx="4485861" cy="691123"/>
          </a:xfrm>
        </p:spPr>
        <p:txBody>
          <a:bodyPr anchor="b">
            <a:normAutofit/>
          </a:bodyPr>
          <a:lstStyle/>
          <a:p>
            <a:r>
              <a:rPr lang="en-US" sz="3400" dirty="0" err="1"/>
              <a:t>Pavillon</a:t>
            </a:r>
            <a:r>
              <a:rPr lang="en-US" sz="3400" dirty="0"/>
              <a:t> Jordi-</a:t>
            </a:r>
            <a:r>
              <a:rPr lang="en-US" sz="3400" dirty="0" err="1"/>
              <a:t>Bonet</a:t>
            </a:r>
            <a:endParaRPr lang="en-US" sz="3400" dirty="0"/>
          </a:p>
        </p:txBody>
      </p:sp>
      <p:sp>
        <p:nvSpPr>
          <p:cNvPr id="3" name="Content Placeholder 2">
            <a:extLst>
              <a:ext uri="{FF2B5EF4-FFF2-40B4-BE49-F238E27FC236}">
                <a16:creationId xmlns="" xmlns:a16="http://schemas.microsoft.com/office/drawing/2014/main" id="{CA7A2AD9-2D2B-A440-B2CF-1A18E8B8B064}"/>
              </a:ext>
            </a:extLst>
          </p:cNvPr>
          <p:cNvSpPr>
            <a:spLocks noGrp="1"/>
          </p:cNvSpPr>
          <p:nvPr>
            <p:ph idx="1"/>
            <p:custDataLst>
              <p:tags r:id="rId2"/>
            </p:custDataLst>
          </p:nvPr>
        </p:nvSpPr>
        <p:spPr>
          <a:xfrm>
            <a:off x="411479" y="1937710"/>
            <a:ext cx="4498848" cy="3584448"/>
          </a:xfrm>
        </p:spPr>
        <p:txBody>
          <a:bodyPr anchor="t">
            <a:normAutofit/>
          </a:bodyPr>
          <a:lstStyle/>
          <a:p>
            <a:pPr marL="0" indent="0">
              <a:spcBef>
                <a:spcPts val="0"/>
              </a:spcBef>
              <a:buNone/>
            </a:pPr>
            <a:r>
              <a:rPr lang="fr-CA" sz="1800" dirty="0"/>
              <a:t>99, rue du Centre-Civique</a:t>
            </a:r>
            <a:endParaRPr lang="en-CA" sz="1800" dirty="0"/>
          </a:p>
          <a:p>
            <a:pPr marL="0" indent="0">
              <a:spcBef>
                <a:spcPts val="0"/>
              </a:spcBef>
              <a:buNone/>
            </a:pPr>
            <a:r>
              <a:rPr lang="fr-CA" sz="1800" dirty="0"/>
              <a:t>Mont-Saint-Hilaire, </a:t>
            </a:r>
            <a:r>
              <a:rPr lang="fr-CA" sz="1800" dirty="0" smtClean="0"/>
              <a:t>QC, J3H </a:t>
            </a:r>
            <a:r>
              <a:rPr lang="fr-CA" sz="1800" dirty="0"/>
              <a:t>3M8</a:t>
            </a:r>
            <a:endParaRPr lang="en-CA" sz="1800" dirty="0"/>
          </a:p>
          <a:p>
            <a:pPr marL="0" indent="0">
              <a:buNone/>
            </a:pPr>
            <a:r>
              <a:rPr lang="fr-CA" sz="1800" dirty="0"/>
              <a:t> </a:t>
            </a:r>
            <a:endParaRPr lang="en-CA" sz="1800" dirty="0"/>
          </a:p>
          <a:p>
            <a:pPr marL="0" indent="0">
              <a:buNone/>
            </a:pPr>
            <a:r>
              <a:rPr lang="fr-CA" sz="1800" dirty="0"/>
              <a:t>Accès : </a:t>
            </a:r>
            <a:endParaRPr lang="en-CA" sz="1800" dirty="0"/>
          </a:p>
          <a:p>
            <a:r>
              <a:rPr lang="fr-CA" sz="1800" dirty="0"/>
              <a:t>Les jeunes doivent utiliser la porte principale du </a:t>
            </a:r>
            <a:r>
              <a:rPr lang="fr-CA" sz="1800" dirty="0" smtClean="0"/>
              <a:t>pavillon </a:t>
            </a:r>
            <a:r>
              <a:rPr lang="fr-CA" sz="1800" dirty="0"/>
              <a:t>pour entrer. </a:t>
            </a:r>
            <a:endParaRPr lang="en-CA" sz="1800" dirty="0"/>
          </a:p>
          <a:p>
            <a:r>
              <a:rPr lang="fr-CA" sz="1800" dirty="0"/>
              <a:t>Les jeunes sortiront par la porte située sur le côté du </a:t>
            </a:r>
            <a:r>
              <a:rPr lang="fr-CA" sz="1800" dirty="0" smtClean="0"/>
              <a:t>pavillon</a:t>
            </a:r>
            <a:r>
              <a:rPr lang="fr-CA" sz="1800" dirty="0"/>
              <a:t>.</a:t>
            </a:r>
            <a:endParaRPr lang="en-CA" sz="1800" dirty="0"/>
          </a:p>
          <a:p>
            <a:endParaRPr lang="en-US" sz="1800" dirty="0"/>
          </a:p>
        </p:txBody>
      </p:sp>
      <p:pic>
        <p:nvPicPr>
          <p:cNvPr id="4" name="Picture 3">
            <a:extLst>
              <a:ext uri="{FF2B5EF4-FFF2-40B4-BE49-F238E27FC236}">
                <a16:creationId xmlns="" xmlns:a16="http://schemas.microsoft.com/office/drawing/2014/main" id="{C6C8C096-3E18-2C41-A7BB-0D72DBF0D4C1}"/>
              </a:ext>
            </a:extLst>
          </p:cNvPr>
          <p:cNvPicPr/>
          <p:nvPr>
            <p:custDataLst>
              <p:tags r:id="rId3"/>
            </p:custDataLst>
          </p:nvPr>
        </p:nvPicPr>
        <p:blipFill rotWithShape="1">
          <a:blip r:embed="rId8">
            <a:extLst>
              <a:ext uri="{28A0092B-C50C-407E-A947-70E740481C1C}">
                <a14:useLocalDpi xmlns:a14="http://schemas.microsoft.com/office/drawing/2010/main" val="0"/>
              </a:ext>
            </a:extLst>
          </a:blip>
          <a:srcRect r="-1" b="6603"/>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pic>
        <p:nvPicPr>
          <p:cNvPr id="7170" name="Picture 2"/>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536694" y="5927677"/>
            <a:ext cx="1285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 xmlns:a16="http://schemas.microsoft.com/office/drawing/2014/main" id="{49B05ADC-0F1E-744B-A627-5C02CB614D1C}"/>
              </a:ext>
            </a:extLst>
          </p:cNvPr>
          <p:cNvSpPr/>
          <p:nvPr>
            <p:custDataLst>
              <p:tags r:id="rId5"/>
            </p:custDataLst>
          </p:nvPr>
        </p:nvSpPr>
        <p:spPr>
          <a:xfrm rot="18130024">
            <a:off x="5242545" y="4109731"/>
            <a:ext cx="3076517" cy="2315509"/>
          </a:xfrm>
          <a:prstGeom prst="rect">
            <a:avLst/>
          </a:pr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extBox 6">
            <a:extLst>
              <a:ext uri="{FF2B5EF4-FFF2-40B4-BE49-F238E27FC236}">
                <a16:creationId xmlns="" xmlns:a16="http://schemas.microsoft.com/office/drawing/2014/main" id="{CFBD3216-7FA6-D445-A799-D39606EBC1FA}"/>
              </a:ext>
            </a:extLst>
          </p:cNvPr>
          <p:cNvSpPr txBox="1"/>
          <p:nvPr>
            <p:custDataLst>
              <p:tags r:id="rId6"/>
            </p:custDataLst>
          </p:nvPr>
        </p:nvSpPr>
        <p:spPr>
          <a:xfrm rot="1938825">
            <a:off x="6078672" y="4282585"/>
            <a:ext cx="1498600" cy="369332"/>
          </a:xfrm>
          <a:prstGeom prst="rect">
            <a:avLst/>
          </a:prstGeom>
          <a:noFill/>
        </p:spPr>
        <p:txBody>
          <a:bodyPr wrap="square" rtlCol="0">
            <a:spAutoFit/>
          </a:bodyPr>
          <a:lstStyle/>
          <a:p>
            <a:r>
              <a:rPr lang="fr-CA" dirty="0">
                <a:solidFill>
                  <a:schemeClr val="bg1"/>
                </a:solidFill>
              </a:rPr>
              <a:t>Débarcadère</a:t>
            </a:r>
          </a:p>
        </p:txBody>
      </p:sp>
    </p:spTree>
    <p:extLst>
      <p:ext uri="{BB962C8B-B14F-4D97-AF65-F5344CB8AC3E}">
        <p14:creationId xmlns:p14="http://schemas.microsoft.com/office/powerpoint/2010/main" val="324470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A61DF9-022C-4840-B89D-9D51A11DD486}"/>
              </a:ext>
            </a:extLst>
          </p:cNvPr>
          <p:cNvSpPr>
            <a:spLocks noGrp="1"/>
          </p:cNvSpPr>
          <p:nvPr>
            <p:ph type="title"/>
            <p:custDataLst>
              <p:tags r:id="rId1"/>
            </p:custDataLst>
          </p:nvPr>
        </p:nvSpPr>
        <p:spPr/>
        <p:txBody>
          <a:bodyPr/>
          <a:lstStyle/>
          <a:p>
            <a:r>
              <a:rPr lang="en-US" dirty="0" err="1"/>
              <a:t>Procédures</a:t>
            </a:r>
            <a:r>
              <a:rPr lang="en-US" dirty="0"/>
              <a:t> pour </a:t>
            </a:r>
            <a:r>
              <a:rPr lang="en-US" dirty="0" err="1"/>
              <a:t>l’ARRIVÉE</a:t>
            </a:r>
            <a:r>
              <a:rPr lang="en-US" dirty="0"/>
              <a:t> </a:t>
            </a:r>
            <a:r>
              <a:rPr lang="en-US" dirty="0" smtClean="0"/>
              <a:t>au Camp</a:t>
            </a:r>
            <a:endParaRPr lang="en-US" dirty="0"/>
          </a:p>
        </p:txBody>
      </p:sp>
      <p:sp>
        <p:nvSpPr>
          <p:cNvPr id="3" name="Content Placeholder 2">
            <a:extLst>
              <a:ext uri="{FF2B5EF4-FFF2-40B4-BE49-F238E27FC236}">
                <a16:creationId xmlns="" xmlns:a16="http://schemas.microsoft.com/office/drawing/2014/main" id="{5FCE48F4-02A9-8F45-880A-8C5DD8D82D0F}"/>
              </a:ext>
            </a:extLst>
          </p:cNvPr>
          <p:cNvSpPr>
            <a:spLocks noGrp="1"/>
          </p:cNvSpPr>
          <p:nvPr>
            <p:ph idx="1"/>
            <p:custDataLst>
              <p:tags r:id="rId2"/>
            </p:custDataLst>
          </p:nvPr>
        </p:nvSpPr>
        <p:spPr>
          <a:xfrm>
            <a:off x="677334" y="1766628"/>
            <a:ext cx="8596668" cy="4110962"/>
          </a:xfrm>
        </p:spPr>
        <p:txBody>
          <a:bodyPr>
            <a:normAutofit fontScale="92500" lnSpcReduction="20000"/>
          </a:bodyPr>
          <a:lstStyle/>
          <a:p>
            <a:pPr algn="just">
              <a:lnSpc>
                <a:spcPct val="150000"/>
              </a:lnSpc>
            </a:pPr>
            <a:r>
              <a:rPr lang="fr-CA" dirty="0"/>
              <a:t>Si votre enfant présente des symptômes liés à la COVID-19, ne pas l’envoyer au </a:t>
            </a:r>
            <a:r>
              <a:rPr lang="fr-CA" dirty="0" smtClean="0"/>
              <a:t>Camp </a:t>
            </a:r>
            <a:r>
              <a:rPr lang="fr-CA" dirty="0"/>
              <a:t>de </a:t>
            </a:r>
            <a:r>
              <a:rPr lang="fr-CA" dirty="0" smtClean="0"/>
              <a:t>jour;</a:t>
            </a:r>
            <a:endParaRPr lang="fr-CA" dirty="0"/>
          </a:p>
          <a:p>
            <a:pPr algn="just">
              <a:lnSpc>
                <a:spcPct val="150000"/>
              </a:lnSpc>
            </a:pPr>
            <a:r>
              <a:rPr lang="fr-CA" dirty="0"/>
              <a:t>Un chapiteau sera installé à l’entrée de chaque site </a:t>
            </a:r>
            <a:r>
              <a:rPr lang="fr-CA" dirty="0" smtClean="0"/>
              <a:t>des Camps;</a:t>
            </a:r>
            <a:endParaRPr lang="fr-CA" dirty="0"/>
          </a:p>
          <a:p>
            <a:pPr algn="just">
              <a:lnSpc>
                <a:spcPct val="150000"/>
              </a:lnSpc>
            </a:pPr>
            <a:r>
              <a:rPr lang="fr-CA" dirty="0"/>
              <a:t>Si vous arrivez entre 7 h et 10 h, vous présentez au chapiteau du site pour donner la présence de votre jeune; </a:t>
            </a:r>
          </a:p>
          <a:p>
            <a:pPr algn="just">
              <a:lnSpc>
                <a:spcPct val="150000"/>
              </a:lnSpc>
            </a:pPr>
            <a:r>
              <a:rPr lang="fr-CA" dirty="0"/>
              <a:t>S’il y a des gens avant vous, vous </a:t>
            </a:r>
            <a:r>
              <a:rPr lang="fr-CA" dirty="0" smtClean="0"/>
              <a:t>devez vous placer </a:t>
            </a:r>
            <a:r>
              <a:rPr lang="fr-CA" dirty="0"/>
              <a:t>en ligne d’attente à 2 mètres de </a:t>
            </a:r>
            <a:r>
              <a:rPr lang="fr-CA" dirty="0" smtClean="0"/>
              <a:t>distance;</a:t>
            </a:r>
            <a:endParaRPr lang="fr-CA" dirty="0"/>
          </a:p>
          <a:p>
            <a:pPr algn="just">
              <a:lnSpc>
                <a:spcPct val="150000"/>
              </a:lnSpc>
            </a:pPr>
            <a:r>
              <a:rPr lang="fr-CA" dirty="0" smtClean="0"/>
              <a:t>Avant d’entrer dans le bâtiment, votre </a:t>
            </a:r>
            <a:r>
              <a:rPr lang="fr-CA" dirty="0"/>
              <a:t>enfant doit </a:t>
            </a:r>
            <a:r>
              <a:rPr lang="fr-CA" dirty="0" smtClean="0"/>
              <a:t>se laver </a:t>
            </a:r>
            <a:r>
              <a:rPr lang="fr-CA" dirty="0"/>
              <a:t>l</a:t>
            </a:r>
            <a:r>
              <a:rPr lang="fr-CA" dirty="0" smtClean="0"/>
              <a:t>es mains </a:t>
            </a:r>
            <a:r>
              <a:rPr lang="fr-CA" dirty="0"/>
              <a:t>à la station de lavage située près du chapiteau; </a:t>
            </a:r>
          </a:p>
          <a:p>
            <a:pPr algn="just">
              <a:lnSpc>
                <a:spcPct val="150000"/>
              </a:lnSpc>
            </a:pPr>
            <a:r>
              <a:rPr lang="fr-CA" dirty="0"/>
              <a:t>Les parents ne peuvent entrer à l’intérieur du bâtiment; </a:t>
            </a:r>
          </a:p>
          <a:p>
            <a:endParaRPr lang="en-US" dirty="0"/>
          </a:p>
        </p:txBody>
      </p:sp>
      <p:pic>
        <p:nvPicPr>
          <p:cNvPr id="8194"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523046" y="6041363"/>
            <a:ext cx="1285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07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4D2ECF-773A-3643-88F1-136D4109F371}"/>
              </a:ext>
            </a:extLst>
          </p:cNvPr>
          <p:cNvSpPr>
            <a:spLocks noGrp="1"/>
          </p:cNvSpPr>
          <p:nvPr>
            <p:ph type="title"/>
            <p:custDataLst>
              <p:tags r:id="rId1"/>
            </p:custDataLst>
          </p:nvPr>
        </p:nvSpPr>
        <p:spPr/>
        <p:txBody>
          <a:bodyPr>
            <a:normAutofit/>
          </a:bodyPr>
          <a:lstStyle/>
          <a:p>
            <a:r>
              <a:rPr lang="en-US" dirty="0" err="1"/>
              <a:t>Procédures</a:t>
            </a:r>
            <a:r>
              <a:rPr lang="en-US" dirty="0"/>
              <a:t> pour le DÉPART du </a:t>
            </a:r>
            <a:r>
              <a:rPr lang="en-US" dirty="0" smtClean="0"/>
              <a:t>Camp</a:t>
            </a:r>
            <a:endParaRPr lang="en-US" dirty="0"/>
          </a:p>
        </p:txBody>
      </p:sp>
      <p:sp>
        <p:nvSpPr>
          <p:cNvPr id="3" name="Content Placeholder 2">
            <a:extLst>
              <a:ext uri="{FF2B5EF4-FFF2-40B4-BE49-F238E27FC236}">
                <a16:creationId xmlns="" xmlns:a16="http://schemas.microsoft.com/office/drawing/2014/main" id="{CCC71164-ADD3-1441-BCAD-107995BFB831}"/>
              </a:ext>
            </a:extLst>
          </p:cNvPr>
          <p:cNvSpPr>
            <a:spLocks noGrp="1"/>
          </p:cNvSpPr>
          <p:nvPr>
            <p:ph idx="1"/>
            <p:custDataLst>
              <p:tags r:id="rId2"/>
            </p:custDataLst>
          </p:nvPr>
        </p:nvSpPr>
        <p:spPr>
          <a:xfrm>
            <a:off x="677334" y="1655622"/>
            <a:ext cx="8596668" cy="4377997"/>
          </a:xfrm>
        </p:spPr>
        <p:txBody>
          <a:bodyPr>
            <a:normAutofit/>
          </a:bodyPr>
          <a:lstStyle/>
          <a:p>
            <a:pPr marL="0" lvl="0" indent="0" algn="just">
              <a:lnSpc>
                <a:spcPct val="150000"/>
              </a:lnSpc>
              <a:buNone/>
            </a:pPr>
            <a:r>
              <a:rPr lang="fr-CA" dirty="0"/>
              <a:t>1. Envoyer un message texte au numéro du site </a:t>
            </a:r>
            <a:r>
              <a:rPr lang="fr-CA" dirty="0" smtClean="0"/>
              <a:t>du Camp </a:t>
            </a:r>
            <a:r>
              <a:rPr lang="fr-CA" dirty="0"/>
              <a:t>contenant les informations suivantes (</a:t>
            </a:r>
            <a:r>
              <a:rPr lang="fr-CA" dirty="0" smtClean="0"/>
              <a:t>514 378-6012 )</a:t>
            </a:r>
            <a:r>
              <a:rPr lang="fr-CA" dirty="0"/>
              <a:t> :</a:t>
            </a:r>
            <a:endParaRPr lang="en-CA" dirty="0"/>
          </a:p>
          <a:p>
            <a:pPr lvl="1" algn="just">
              <a:lnSpc>
                <a:spcPct val="150000"/>
              </a:lnSpc>
            </a:pPr>
            <a:r>
              <a:rPr lang="fr-CA" dirty="0"/>
              <a:t>Le nom de votre jeune;</a:t>
            </a:r>
            <a:endParaRPr lang="en-CA" dirty="0"/>
          </a:p>
          <a:p>
            <a:pPr lvl="1" algn="just">
              <a:lnSpc>
                <a:spcPct val="150000"/>
              </a:lnSpc>
            </a:pPr>
            <a:r>
              <a:rPr lang="fr-CA" dirty="0"/>
              <a:t>Le nom de la personne qui viendra chercher votre enfant;</a:t>
            </a:r>
          </a:p>
          <a:p>
            <a:pPr lvl="1" algn="just">
              <a:lnSpc>
                <a:spcPct val="150000"/>
              </a:lnSpc>
            </a:pPr>
            <a:r>
              <a:rPr lang="fr-CA" dirty="0"/>
              <a:t>L’heure à laquelle votre enfant quittera le </a:t>
            </a:r>
            <a:r>
              <a:rPr lang="fr-CA" dirty="0" smtClean="0"/>
              <a:t>Camp </a:t>
            </a:r>
            <a:r>
              <a:rPr lang="fr-CA" dirty="0"/>
              <a:t>de jour.</a:t>
            </a:r>
          </a:p>
          <a:p>
            <a:pPr marL="0" indent="0" algn="just">
              <a:lnSpc>
                <a:spcPct val="150000"/>
              </a:lnSpc>
              <a:buNone/>
            </a:pPr>
            <a:r>
              <a:rPr lang="fr-FR" dirty="0"/>
              <a:t>L’employé prendra connaissance de l’information </a:t>
            </a:r>
            <a:r>
              <a:rPr lang="fr-FR" dirty="0" smtClean="0"/>
              <a:t>et préparera </a:t>
            </a:r>
            <a:r>
              <a:rPr lang="fr-FR" dirty="0"/>
              <a:t>votre enfant </a:t>
            </a:r>
            <a:r>
              <a:rPr lang="fr-FR" dirty="0" smtClean="0"/>
              <a:t>afin qu’il sorte </a:t>
            </a:r>
            <a:r>
              <a:rPr lang="fr-FR" dirty="0"/>
              <a:t>à l’heure demandée. </a:t>
            </a:r>
          </a:p>
          <a:p>
            <a:pPr marL="0" indent="0" algn="just">
              <a:lnSpc>
                <a:spcPct val="150000"/>
              </a:lnSpc>
              <a:buNone/>
            </a:pPr>
            <a:r>
              <a:rPr lang="fr-FR" dirty="0" smtClean="0">
                <a:solidFill>
                  <a:schemeClr val="tx1"/>
                </a:solidFill>
              </a:rPr>
              <a:t>Vous </a:t>
            </a:r>
            <a:r>
              <a:rPr lang="fr-FR" dirty="0">
                <a:solidFill>
                  <a:schemeClr val="tx1"/>
                </a:solidFill>
              </a:rPr>
              <a:t>devez </a:t>
            </a:r>
            <a:r>
              <a:rPr lang="fr-FR" dirty="0" smtClean="0">
                <a:solidFill>
                  <a:schemeClr val="tx1"/>
                </a:solidFill>
              </a:rPr>
              <a:t>conduire votre véhicule dans </a:t>
            </a:r>
            <a:r>
              <a:rPr lang="fr-FR" dirty="0">
                <a:solidFill>
                  <a:schemeClr val="tx1"/>
                </a:solidFill>
              </a:rPr>
              <a:t>le </a:t>
            </a:r>
            <a:r>
              <a:rPr lang="fr-FR" dirty="0" smtClean="0">
                <a:solidFill>
                  <a:schemeClr val="tx1"/>
                </a:solidFill>
              </a:rPr>
              <a:t>rond-point et y demeurer. </a:t>
            </a:r>
            <a:endParaRPr lang="en-US" dirty="0">
              <a:solidFill>
                <a:schemeClr val="tx1"/>
              </a:solidFill>
            </a:endParaRPr>
          </a:p>
        </p:txBody>
      </p:sp>
      <p:pic>
        <p:nvPicPr>
          <p:cNvPr id="9218"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550342" y="6033619"/>
            <a:ext cx="1285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969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8EC4C8-D252-1046-A097-FA68DC07B22E}"/>
              </a:ext>
            </a:extLst>
          </p:cNvPr>
          <p:cNvSpPr>
            <a:spLocks noGrp="1"/>
          </p:cNvSpPr>
          <p:nvPr>
            <p:ph type="title"/>
            <p:custDataLst>
              <p:tags r:id="rId1"/>
            </p:custDataLst>
          </p:nvPr>
        </p:nvSpPr>
        <p:spPr/>
        <p:txBody>
          <a:bodyPr>
            <a:normAutofit/>
          </a:bodyPr>
          <a:lstStyle/>
          <a:p>
            <a:r>
              <a:rPr lang="en-US" dirty="0" err="1"/>
              <a:t>Procédures</a:t>
            </a:r>
            <a:r>
              <a:rPr lang="en-US" dirty="0"/>
              <a:t> pour le DÉPART du </a:t>
            </a:r>
            <a:r>
              <a:rPr lang="en-US" dirty="0" smtClean="0"/>
              <a:t>Camp </a:t>
            </a:r>
            <a:r>
              <a:rPr lang="en-US" dirty="0"/>
              <a:t>(suite)</a:t>
            </a:r>
          </a:p>
        </p:txBody>
      </p:sp>
      <p:sp>
        <p:nvSpPr>
          <p:cNvPr id="3" name="Content Placeholder 2">
            <a:extLst>
              <a:ext uri="{FF2B5EF4-FFF2-40B4-BE49-F238E27FC236}">
                <a16:creationId xmlns="" xmlns:a16="http://schemas.microsoft.com/office/drawing/2014/main" id="{9BD8276B-84C1-D746-A376-1A2E10D3BF39}"/>
              </a:ext>
            </a:extLst>
          </p:cNvPr>
          <p:cNvSpPr>
            <a:spLocks noGrp="1"/>
          </p:cNvSpPr>
          <p:nvPr>
            <p:ph idx="1"/>
            <p:custDataLst>
              <p:tags r:id="rId2"/>
            </p:custDataLst>
          </p:nvPr>
        </p:nvSpPr>
        <p:spPr/>
        <p:txBody>
          <a:bodyPr>
            <a:normAutofit/>
          </a:bodyPr>
          <a:lstStyle/>
          <a:p>
            <a:pPr marL="0" indent="0">
              <a:lnSpc>
                <a:spcPct val="150000"/>
              </a:lnSpc>
              <a:buNone/>
            </a:pPr>
            <a:r>
              <a:rPr lang="fr-FR" dirty="0"/>
              <a:t>Nouveauté: Création d’un  « </a:t>
            </a:r>
            <a:r>
              <a:rPr lang="fr-FR" b="1" dirty="0"/>
              <a:t>service à l’auto</a:t>
            </a:r>
            <a:r>
              <a:rPr lang="fr-FR" dirty="0"/>
              <a:t> »</a:t>
            </a:r>
          </a:p>
          <a:p>
            <a:pPr marL="0" indent="0">
              <a:lnSpc>
                <a:spcPct val="150000"/>
              </a:lnSpc>
              <a:buNone/>
            </a:pPr>
            <a:endParaRPr lang="fr-FR" dirty="0"/>
          </a:p>
          <a:p>
            <a:pPr marL="0" indent="0">
              <a:lnSpc>
                <a:spcPct val="150000"/>
              </a:lnSpc>
              <a:buNone/>
            </a:pPr>
            <a:r>
              <a:rPr lang="fr-FR" dirty="0"/>
              <a:t>2. À votre arrivée sur le site du Camp : </a:t>
            </a:r>
          </a:p>
          <a:p>
            <a:pPr lvl="1">
              <a:lnSpc>
                <a:spcPct val="150000"/>
              </a:lnSpc>
            </a:pPr>
            <a:r>
              <a:rPr lang="fr-FR" dirty="0">
                <a:solidFill>
                  <a:schemeClr val="tx1"/>
                </a:solidFill>
              </a:rPr>
              <a:t>Un animateur accompagnera votre enfant jusqu’à votre véhicule*; </a:t>
            </a:r>
          </a:p>
          <a:p>
            <a:pPr lvl="1">
              <a:lnSpc>
                <a:spcPct val="150000"/>
              </a:lnSpc>
            </a:pPr>
            <a:r>
              <a:rPr lang="fr-FR" dirty="0"/>
              <a:t>Vérification d’une preuve d’identité (ex. permis de conduire) par l’animateur </a:t>
            </a:r>
          </a:p>
          <a:p>
            <a:pPr marL="0" indent="0">
              <a:lnSpc>
                <a:spcPct val="150000"/>
              </a:lnSpc>
              <a:buNone/>
            </a:pPr>
            <a:r>
              <a:rPr lang="fr-FR" dirty="0"/>
              <a:t>* Vous ne devez pas sortir de votre véhicule, à moins d’une urgence.</a:t>
            </a:r>
          </a:p>
          <a:p>
            <a:pPr marL="0" indent="0">
              <a:lnSpc>
                <a:spcPct val="150000"/>
              </a:lnSpc>
              <a:buNone/>
            </a:pPr>
            <a:endParaRPr lang="en-US" dirty="0"/>
          </a:p>
        </p:txBody>
      </p:sp>
      <p:pic>
        <p:nvPicPr>
          <p:cNvPr id="10242"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41160" y="6041362"/>
            <a:ext cx="1285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5953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9"/>
</p:tagLst>
</file>

<file path=ppt/tags/tag105.xml><?xml version="1.0" encoding="utf-8"?>
<p:tagLst xmlns:a="http://schemas.openxmlformats.org/drawingml/2006/main" xmlns:r="http://schemas.openxmlformats.org/officeDocument/2006/relationships" xmlns:p="http://schemas.openxmlformats.org/presentationml/2006/main">
  <p:tag name="NUM" val="10"/>
</p:tagLst>
</file>

<file path=ppt/tags/tag106.xml><?xml version="1.0" encoding="utf-8"?>
<p:tagLst xmlns:a="http://schemas.openxmlformats.org/drawingml/2006/main" xmlns:r="http://schemas.openxmlformats.org/officeDocument/2006/relationships" xmlns:p="http://schemas.openxmlformats.org/presentationml/2006/main">
  <p:tag name="NUM" val="11"/>
</p:tagLst>
</file>

<file path=ppt/tags/tag107.xml><?xml version="1.0" encoding="utf-8"?>
<p:tagLst xmlns:a="http://schemas.openxmlformats.org/drawingml/2006/main" xmlns:r="http://schemas.openxmlformats.org/officeDocument/2006/relationships" xmlns:p="http://schemas.openxmlformats.org/presentationml/2006/main">
  <p:tag name="NUM" val="12"/>
</p:tagLst>
</file>

<file path=ppt/tags/tag108.xml><?xml version="1.0" encoding="utf-8"?>
<p:tagLst xmlns:a="http://schemas.openxmlformats.org/drawingml/2006/main" xmlns:r="http://schemas.openxmlformats.org/officeDocument/2006/relationships" xmlns:p="http://schemas.openxmlformats.org/presentationml/2006/main">
  <p:tag name="NUM" val="1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6"/>
</p:tagLst>
</file>

<file path=ppt/tags/tag118.xml><?xml version="1.0" encoding="utf-8"?>
<p:tagLst xmlns:a="http://schemas.openxmlformats.org/drawingml/2006/main" xmlns:r="http://schemas.openxmlformats.org/officeDocument/2006/relationships" xmlns:p="http://schemas.openxmlformats.org/presentationml/2006/main">
  <p:tag name="NUM" val="7"/>
</p:tagLst>
</file>

<file path=ppt/tags/tag119.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8"/>
</p:tagLst>
</file>

<file path=ppt/tags/tag64.xml><?xml version="1.0" encoding="utf-8"?>
<p:tagLst xmlns:a="http://schemas.openxmlformats.org/drawingml/2006/main" xmlns:r="http://schemas.openxmlformats.org/officeDocument/2006/relationships" xmlns:p="http://schemas.openxmlformats.org/presentationml/2006/main">
  <p:tag name="NUM" val="9"/>
</p:tagLst>
</file>

<file path=ppt/tags/tag65.xml><?xml version="1.0" encoding="utf-8"?>
<p:tagLst xmlns:a="http://schemas.openxmlformats.org/drawingml/2006/main" xmlns:r="http://schemas.openxmlformats.org/officeDocument/2006/relationships" xmlns:p="http://schemas.openxmlformats.org/presentationml/2006/main">
  <p:tag name="NUM" val="10"/>
</p:tagLst>
</file>

<file path=ppt/tags/tag66.xml><?xml version="1.0" encoding="utf-8"?>
<p:tagLst xmlns:a="http://schemas.openxmlformats.org/drawingml/2006/main" xmlns:r="http://schemas.openxmlformats.org/officeDocument/2006/relationships" xmlns:p="http://schemas.openxmlformats.org/presentationml/2006/main">
  <p:tag name="NUM" val="11"/>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6"/>
</p:tagLst>
</file>

<file path=ppt/tags/tag89.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8"/>
</p:tagLst>
</file>

<file path=ppt/tags/tag91.xml><?xml version="1.0" encoding="utf-8"?>
<p:tagLst xmlns:a="http://schemas.openxmlformats.org/drawingml/2006/main" xmlns:r="http://schemas.openxmlformats.org/officeDocument/2006/relationships" xmlns:p="http://schemas.openxmlformats.org/presentationml/2006/main">
  <p:tag name="NUM" val="9"/>
</p:tagLst>
</file>

<file path=ppt/tags/tag92.xml><?xml version="1.0" encoding="utf-8"?>
<p:tagLst xmlns:a="http://schemas.openxmlformats.org/drawingml/2006/main" xmlns:r="http://schemas.openxmlformats.org/officeDocument/2006/relationships" xmlns:p="http://schemas.openxmlformats.org/presentationml/2006/main">
  <p:tag name="NUM" val="10"/>
</p:tagLst>
</file>

<file path=ppt/tags/tag93.xml><?xml version="1.0" encoding="utf-8"?>
<p:tagLst xmlns:a="http://schemas.openxmlformats.org/drawingml/2006/main" xmlns:r="http://schemas.openxmlformats.org/officeDocument/2006/relationships" xmlns:p="http://schemas.openxmlformats.org/presentationml/2006/main">
  <p:tag name="NUM" val="11"/>
</p:tagLst>
</file>

<file path=ppt/tags/tag94.xml><?xml version="1.0" encoding="utf-8"?>
<p:tagLst xmlns:a="http://schemas.openxmlformats.org/drawingml/2006/main" xmlns:r="http://schemas.openxmlformats.org/officeDocument/2006/relationships" xmlns:p="http://schemas.openxmlformats.org/presentationml/2006/main">
  <p:tag name="NUM" val="12"/>
</p:tagLst>
</file>

<file path=ppt/tags/tag95.xml><?xml version="1.0" encoding="utf-8"?>
<p:tagLst xmlns:a="http://schemas.openxmlformats.org/drawingml/2006/main" xmlns:r="http://schemas.openxmlformats.org/officeDocument/2006/relationships" xmlns:p="http://schemas.openxmlformats.org/presentationml/2006/main">
  <p:tag name="NUM" val="13"/>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1043</Words>
  <Application>Microsoft Office PowerPoint</Application>
  <PresentationFormat>Personnalisé</PresentationFormat>
  <Paragraphs>145</Paragraphs>
  <Slides>23</Slides>
  <Notes>1</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Facet</vt:lpstr>
      <vt:lpstr>BIENVENUE AUX CAMPS DE JOUR  VILLE DE MONT-SAINT-HILAIRE  Édition Covid-19</vt:lpstr>
      <vt:lpstr>La sécurité, notre priorité!</vt:lpstr>
      <vt:lpstr>Numéro important</vt:lpstr>
      <vt:lpstr>Informations générales</vt:lpstr>
      <vt:lpstr>Procédures spéciales</vt:lpstr>
      <vt:lpstr>Pavillon Jordi-Bonet</vt:lpstr>
      <vt:lpstr>Procédures pour l’ARRIVÉE au Camp</vt:lpstr>
      <vt:lpstr>Procédures pour le DÉPART du Camp</vt:lpstr>
      <vt:lpstr>Procédures pour le DÉPART du Camp (suite)</vt:lpstr>
      <vt:lpstr>Présentation PowerPoint</vt:lpstr>
      <vt:lpstr>Présentation PowerPoint</vt:lpstr>
      <vt:lpstr>Présentation PowerPoint</vt:lpstr>
      <vt:lpstr>Mesures de distanciation: Objectif</vt:lpstr>
      <vt:lpstr>Favoriser la distanciation physique</vt:lpstr>
      <vt:lpstr>Privilégier les activités extérieures</vt:lpstr>
      <vt:lpstr>Limiter les contacts</vt:lpstr>
      <vt:lpstr>Mesures d’hygiènes rigoureuses</vt:lpstr>
      <vt:lpstr>Étiquette Respiratoire</vt:lpstr>
      <vt:lpstr>Hygiène des mains</vt:lpstr>
      <vt:lpstr>Fonctionnement des Camps de jour</vt:lpstr>
      <vt:lpstr>Le Camp de jour RESTE un Camp de jour!</vt:lpstr>
      <vt:lpstr>Matériel nécessaire</vt:lpstr>
      <vt:lpstr>Questions? Veuillez nous les poser sur le chat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AU CAMP DE JOUR  VILLE DE MONT-SAINT-HILAIRE  Spécial Covid</dc:title>
  <dc:creator>Frédérique Coutu</dc:creator>
  <cp:lastModifiedBy>Cynthia Gauthier</cp:lastModifiedBy>
  <cp:revision>34</cp:revision>
  <dcterms:created xsi:type="dcterms:W3CDTF">2020-06-19T06:33:28Z</dcterms:created>
  <dcterms:modified xsi:type="dcterms:W3CDTF">2020-06-22T18:32:49Z</dcterms:modified>
</cp:coreProperties>
</file>